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618" r:id="rId1"/>
  </p:sldMasterIdLst>
  <p:notesMasterIdLst>
    <p:notesMasterId r:id="rId94"/>
  </p:notesMasterIdLst>
  <p:handoutMasterIdLst>
    <p:handoutMasterId r:id="rId95"/>
  </p:handoutMasterIdLst>
  <p:sldIdLst>
    <p:sldId id="1492" r:id="rId2"/>
    <p:sldId id="1486" r:id="rId3"/>
    <p:sldId id="1546" r:id="rId4"/>
    <p:sldId id="1547" r:id="rId5"/>
    <p:sldId id="1513" r:id="rId6"/>
    <p:sldId id="1514" r:id="rId7"/>
    <p:sldId id="1516" r:id="rId8"/>
    <p:sldId id="1523" r:id="rId9"/>
    <p:sldId id="1548" r:id="rId10"/>
    <p:sldId id="1549" r:id="rId11"/>
    <p:sldId id="1550" r:id="rId12"/>
    <p:sldId id="1551" r:id="rId13"/>
    <p:sldId id="1553" r:id="rId14"/>
    <p:sldId id="1554" r:id="rId15"/>
    <p:sldId id="1552" r:id="rId16"/>
    <p:sldId id="1555" r:id="rId17"/>
    <p:sldId id="1556" r:id="rId18"/>
    <p:sldId id="1524" r:id="rId19"/>
    <p:sldId id="1517" r:id="rId20"/>
    <p:sldId id="1515" r:id="rId21"/>
    <p:sldId id="1519" r:id="rId22"/>
    <p:sldId id="1559" r:id="rId23"/>
    <p:sldId id="1560" r:id="rId24"/>
    <p:sldId id="1520" r:id="rId25"/>
    <p:sldId id="1522" r:id="rId26"/>
    <p:sldId id="1493" r:id="rId27"/>
    <p:sldId id="1497" r:id="rId28"/>
    <p:sldId id="1496" r:id="rId29"/>
    <p:sldId id="1525" r:id="rId30"/>
    <p:sldId id="1499" r:id="rId31"/>
    <p:sldId id="1526" r:id="rId32"/>
    <p:sldId id="1527" r:id="rId33"/>
    <p:sldId id="1504" r:id="rId34"/>
    <p:sldId id="1505" r:id="rId35"/>
    <p:sldId id="1506" r:id="rId36"/>
    <p:sldId id="1507" r:id="rId37"/>
    <p:sldId id="1498" r:id="rId38"/>
    <p:sldId id="1501" r:id="rId39"/>
    <p:sldId id="1521" r:id="rId40"/>
    <p:sldId id="1528" r:id="rId41"/>
    <p:sldId id="1500" r:id="rId42"/>
    <p:sldId id="1509" r:id="rId43"/>
    <p:sldId id="1510" r:id="rId44"/>
    <p:sldId id="1530" r:id="rId45"/>
    <p:sldId id="1531" r:id="rId46"/>
    <p:sldId id="1534" r:id="rId47"/>
    <p:sldId id="1533" r:id="rId48"/>
    <p:sldId id="1535" r:id="rId49"/>
    <p:sldId id="1537" r:id="rId50"/>
    <p:sldId id="1538" r:id="rId51"/>
    <p:sldId id="1541" r:id="rId52"/>
    <p:sldId id="1540" r:id="rId53"/>
    <p:sldId id="1557" r:id="rId54"/>
    <p:sldId id="1539" r:id="rId55"/>
    <p:sldId id="1542" r:id="rId56"/>
    <p:sldId id="1532" r:id="rId57"/>
    <p:sldId id="1558" r:id="rId58"/>
    <p:sldId id="1561" r:id="rId59"/>
    <p:sldId id="1562" r:id="rId60"/>
    <p:sldId id="1563" r:id="rId61"/>
    <p:sldId id="1564" r:id="rId62"/>
    <p:sldId id="1565" r:id="rId63"/>
    <p:sldId id="1566" r:id="rId64"/>
    <p:sldId id="1567" r:id="rId65"/>
    <p:sldId id="1568" r:id="rId66"/>
    <p:sldId id="1569" r:id="rId67"/>
    <p:sldId id="1570" r:id="rId68"/>
    <p:sldId id="1571" r:id="rId69"/>
    <p:sldId id="1572" r:id="rId70"/>
    <p:sldId id="1573" r:id="rId71"/>
    <p:sldId id="1574" r:id="rId72"/>
    <p:sldId id="1575" r:id="rId73"/>
    <p:sldId id="1576" r:id="rId74"/>
    <p:sldId id="1577" r:id="rId75"/>
    <p:sldId id="1578" r:id="rId76"/>
    <p:sldId id="1579" r:id="rId77"/>
    <p:sldId id="1580" r:id="rId78"/>
    <p:sldId id="1581" r:id="rId79"/>
    <p:sldId id="1582" r:id="rId80"/>
    <p:sldId id="1583" r:id="rId81"/>
    <p:sldId id="1584" r:id="rId82"/>
    <p:sldId id="1585" r:id="rId83"/>
    <p:sldId id="1586" r:id="rId84"/>
    <p:sldId id="1587" r:id="rId85"/>
    <p:sldId id="1588" r:id="rId86"/>
    <p:sldId id="1589" r:id="rId87"/>
    <p:sldId id="1590" r:id="rId88"/>
    <p:sldId id="1591" r:id="rId89"/>
    <p:sldId id="1592" r:id="rId90"/>
    <p:sldId id="1593" r:id="rId91"/>
    <p:sldId id="1594" r:id="rId92"/>
    <p:sldId id="1595" r:id="rId93"/>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400"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400"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400"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400"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400" b="1" kern="1200">
        <a:solidFill>
          <a:schemeClr val="tx1"/>
        </a:solidFill>
        <a:latin typeface="Arial" pitchFamily="34" charset="0"/>
        <a:ea typeface="+mn-ea"/>
        <a:cs typeface="Arial" pitchFamily="34" charset="0"/>
      </a:defRPr>
    </a:lvl5pPr>
    <a:lvl6pPr marL="2286000" algn="l" defTabSz="914400" rtl="0" eaLnBrk="1" latinLnBrk="0" hangingPunct="1">
      <a:defRPr sz="1400" b="1" kern="1200">
        <a:solidFill>
          <a:schemeClr val="tx1"/>
        </a:solidFill>
        <a:latin typeface="Arial" pitchFamily="34" charset="0"/>
        <a:ea typeface="+mn-ea"/>
        <a:cs typeface="Arial" pitchFamily="34" charset="0"/>
      </a:defRPr>
    </a:lvl6pPr>
    <a:lvl7pPr marL="2743200" algn="l" defTabSz="914400" rtl="0" eaLnBrk="1" latinLnBrk="0" hangingPunct="1">
      <a:defRPr sz="1400" b="1" kern="1200">
        <a:solidFill>
          <a:schemeClr val="tx1"/>
        </a:solidFill>
        <a:latin typeface="Arial" pitchFamily="34" charset="0"/>
        <a:ea typeface="+mn-ea"/>
        <a:cs typeface="Arial" pitchFamily="34" charset="0"/>
      </a:defRPr>
    </a:lvl7pPr>
    <a:lvl8pPr marL="3200400" algn="l" defTabSz="914400" rtl="0" eaLnBrk="1" latinLnBrk="0" hangingPunct="1">
      <a:defRPr sz="1400" b="1" kern="1200">
        <a:solidFill>
          <a:schemeClr val="tx1"/>
        </a:solidFill>
        <a:latin typeface="Arial" pitchFamily="34" charset="0"/>
        <a:ea typeface="+mn-ea"/>
        <a:cs typeface="Arial" pitchFamily="34" charset="0"/>
      </a:defRPr>
    </a:lvl8pPr>
    <a:lvl9pPr marL="3657600" algn="l" defTabSz="914400" rtl="0" eaLnBrk="1" latinLnBrk="0" hangingPunct="1">
      <a:defRPr sz="1400"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3025">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0066"/>
    <a:srgbClr val="006600"/>
    <a:srgbClr val="CC00CC"/>
    <a:srgbClr val="000099"/>
    <a:srgbClr val="FF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85" autoAdjust="0"/>
    <p:restoredTop sz="95206" autoAdjust="0"/>
  </p:normalViewPr>
  <p:slideViewPr>
    <p:cSldViewPr>
      <p:cViewPr varScale="1">
        <p:scale>
          <a:sx n="65" d="100"/>
          <a:sy n="65" d="100"/>
        </p:scale>
        <p:origin x="1184" y="32"/>
      </p:cViewPr>
      <p:guideLst>
        <p:guide orient="horz" pos="2160"/>
        <p:guide pos="2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66" d="100"/>
          <a:sy n="66" d="100"/>
        </p:scale>
        <p:origin x="-2316" y="-114"/>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49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60888"/>
            <a:ext cx="5367337" cy="431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0437" tIns="50221" rIns="100437" bIns="50221" numCol="1" anchor="t" anchorCtr="0" compatLnSpc="1">
            <a:prstTxWarp prst="textNoShape">
              <a:avLst/>
            </a:prstTxWarp>
          </a:bodyPr>
          <a:lstStyle/>
          <a:p>
            <a:pPr lvl="0"/>
            <a:r>
              <a:rPr lang="en-US" noProof="0" dirty="0"/>
              <a:t>Click to edit Master notes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5715" name="Rectangle 3"/>
          <p:cNvSpPr>
            <a:spLocks noGrp="1" noRot="1" noChangeAspect="1" noChangeArrowheads="1" noTextEdit="1"/>
          </p:cNvSpPr>
          <p:nvPr>
            <p:ph type="sldImg" idx="2"/>
          </p:nvPr>
        </p:nvSpPr>
        <p:spPr bwMode="auto">
          <a:xfrm>
            <a:off x="1268413" y="728663"/>
            <a:ext cx="4781550" cy="358457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175580731"/>
      </p:ext>
    </p:extLst>
  </p:cSld>
  <p:clrMap bg1="lt1" tx1="dk1" bg2="lt2" tx2="dk2" accent1="accent1" accent2="accent2" accent3="accent3" accent4="accent4" accent5="accent5" accent6="accent6" hlink="hlink" folHlink="folHlink"/>
  <p:hf hdr="0" ftr="0" dt="0"/>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0"/>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eaLnBrk="1" hangingPunct="1"/>
            <a:fld id="{6C3BE929-CFEB-4164-BB8A-2E0D6701B856}" type="slidenum">
              <a:rPr lang="en-US">
                <a:solidFill>
                  <a:srgbClr val="000000"/>
                </a:solidFill>
              </a:rPr>
              <a:pPr eaLnBrk="1" hangingPunct="1"/>
              <a:t>1</a:t>
            </a:fld>
            <a:endParaRPr lang="en-US">
              <a:solidFill>
                <a:srgbClr val="000000"/>
              </a:solidFill>
            </a:endParaRPr>
          </a:p>
        </p:txBody>
      </p:sp>
      <p:sp>
        <p:nvSpPr>
          <p:cNvPr id="40961" name="Text Box 1"/>
          <p:cNvSpPr txBox="1">
            <a:spLocks noChangeArrowheads="1"/>
          </p:cNvSpPr>
          <p:nvPr/>
        </p:nvSpPr>
        <p:spPr bwMode="auto">
          <a:xfrm>
            <a:off x="1290638" y="728663"/>
            <a:ext cx="4732337" cy="360045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1432" tIns="45716" rIns="91432" bIns="45716" anchor="ctr"/>
          <a:lstStyle/>
          <a:p>
            <a:pPr fontAlgn="auto">
              <a:spcBef>
                <a:spcPts val="0"/>
              </a:spcBef>
              <a:spcAft>
                <a:spcPts val="0"/>
              </a:spcAft>
              <a:defRPr/>
            </a:pPr>
            <a:endParaRPr lang="en-US" sz="1900" b="0">
              <a:solidFill>
                <a:prstClr val="black"/>
              </a:solidFill>
              <a:latin typeface="Calibri"/>
            </a:endParaRPr>
          </a:p>
        </p:txBody>
      </p:sp>
      <p:sp>
        <p:nvSpPr>
          <p:cNvPr id="57348" name="Rectangle 2"/>
          <p:cNvSpPr>
            <a:spLocks noGrp="1" noChangeArrowheads="1"/>
          </p:cNvSpPr>
          <p:nvPr>
            <p:ph type="body"/>
          </p:nvPr>
        </p:nvSpPr>
        <p:spPr>
          <a:xfrm>
            <a:off x="731838" y="4560888"/>
            <a:ext cx="5845175" cy="43132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atin typeface="Arial" pitchFamily="34" charset="0"/>
            </a:endParaRPr>
          </a:p>
        </p:txBody>
      </p:sp>
    </p:spTree>
    <p:extLst>
      <p:ext uri="{BB962C8B-B14F-4D97-AF65-F5344CB8AC3E}">
        <p14:creationId xmlns:p14="http://schemas.microsoft.com/office/powerpoint/2010/main" val="1464079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57989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24</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4593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52437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26</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205253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88229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10452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45249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872078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241328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dirty="0">
              <a:latin typeface="Arial" pitchFamily="34" charset="0"/>
            </a:endParaRPr>
          </a:p>
        </p:txBody>
      </p:sp>
    </p:spTree>
    <p:extLst>
      <p:ext uri="{BB962C8B-B14F-4D97-AF65-F5344CB8AC3E}">
        <p14:creationId xmlns:p14="http://schemas.microsoft.com/office/powerpoint/2010/main" val="19730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2437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459511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5393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933553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518590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0577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066667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r>
              <a:rPr lang="en-US" dirty="0"/>
              <a:t>Gibbs sampling, a common algorithm within the Markov Chain Monte Carlo (MCMC) family of sampling algorithms</a:t>
            </a:r>
          </a:p>
        </p:txBody>
      </p:sp>
    </p:spTree>
    <p:extLst>
      <p:ext uri="{BB962C8B-B14F-4D97-AF65-F5344CB8AC3E}">
        <p14:creationId xmlns:p14="http://schemas.microsoft.com/office/powerpoint/2010/main" val="154282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125066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93665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696866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50450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423302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6</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https://</a:t>
            </a:r>
            <a:r>
              <a:rPr lang="en-US" dirty="0" err="1">
                <a:latin typeface="Arial" pitchFamily="34" charset="0"/>
              </a:rPr>
              <a:t>www.quora.com</a:t>
            </a:r>
            <a:r>
              <a:rPr lang="en-US" dirty="0">
                <a:latin typeface="Arial" pitchFamily="34" charset="0"/>
              </a:rPr>
              <a:t>/What-is-the-difference-between-NMF-and-LDA-Why-are-the-priors-of-LDA-sparse-induced</a:t>
            </a:r>
          </a:p>
          <a:p>
            <a:r>
              <a:rPr lang="en-US" dirty="0">
                <a:latin typeface="Arial" pitchFamily="34" charset="0"/>
              </a:rPr>
              <a:t>ABOUT</a:t>
            </a:r>
          </a:p>
          <a:p>
            <a:r>
              <a:rPr lang="en-US" dirty="0">
                <a:latin typeface="Arial" pitchFamily="34" charset="0"/>
              </a:rPr>
              <a:t>NMF, PLSA, LDA!!!</a:t>
            </a:r>
          </a:p>
          <a:p>
            <a:endParaRPr lang="en-US" dirty="0">
              <a:latin typeface="Arial" pitchFamily="34" charset="0"/>
            </a:endParaRPr>
          </a:p>
          <a:p>
            <a:r>
              <a:rPr lang="en-US" dirty="0">
                <a:latin typeface="Arial" pitchFamily="34" charset="0"/>
              </a:rPr>
              <a:t>http://</a:t>
            </a:r>
            <a:r>
              <a:rPr lang="en-US" dirty="0" err="1">
                <a:latin typeface="Arial" pitchFamily="34" charset="0"/>
              </a:rPr>
              <a:t>stefansavev.com</a:t>
            </a:r>
            <a:r>
              <a:rPr lang="en-US" dirty="0">
                <a:latin typeface="Arial" pitchFamily="34" charset="0"/>
              </a:rPr>
              <a:t>/blog/</a:t>
            </a:r>
            <a:r>
              <a:rPr lang="en-US" dirty="0" err="1">
                <a:latin typeface="Arial" pitchFamily="34" charset="0"/>
              </a:rPr>
              <a:t>lsi</a:t>
            </a:r>
            <a:r>
              <a:rPr lang="en-US" dirty="0">
                <a:latin typeface="Arial" pitchFamily="34" charset="0"/>
              </a:rPr>
              <a:t>-slash-</a:t>
            </a:r>
            <a:r>
              <a:rPr lang="en-US" dirty="0" err="1">
                <a:latin typeface="Arial" pitchFamily="34" charset="0"/>
              </a:rPr>
              <a:t>lsa</a:t>
            </a:r>
            <a:r>
              <a:rPr lang="en-US" dirty="0">
                <a:latin typeface="Arial" pitchFamily="34" charset="0"/>
              </a:rPr>
              <a:t>-slash-</a:t>
            </a:r>
            <a:r>
              <a:rPr lang="en-US" dirty="0" err="1">
                <a:latin typeface="Arial" pitchFamily="34" charset="0"/>
              </a:rPr>
              <a:t>svd</a:t>
            </a:r>
            <a:r>
              <a:rPr lang="en-US" dirty="0">
                <a:latin typeface="Arial" pitchFamily="34" charset="0"/>
              </a:rPr>
              <a:t>-a-bit-of-history/</a:t>
            </a:r>
          </a:p>
          <a:p>
            <a:endParaRPr lang="en-US" dirty="0">
              <a:latin typeface="Arial" pitchFamily="34" charset="0"/>
            </a:endParaRPr>
          </a:p>
          <a:p>
            <a:r>
              <a:rPr lang="en-US" altLang="zh-CN" dirty="0">
                <a:latin typeface="Arial" pitchFamily="34" charset="0"/>
              </a:rPr>
              <a:t>SVD,</a:t>
            </a:r>
            <a:r>
              <a:rPr lang="zh-CN" altLang="en-US" dirty="0">
                <a:latin typeface="Arial" pitchFamily="34" charset="0"/>
              </a:rPr>
              <a:t> </a:t>
            </a:r>
            <a:r>
              <a:rPr lang="en-US" altLang="zh-CN" dirty="0">
                <a:latin typeface="Arial" pitchFamily="34" charset="0"/>
              </a:rPr>
              <a:t>LSI,</a:t>
            </a:r>
            <a:r>
              <a:rPr lang="zh-CN" altLang="en-US" dirty="0">
                <a:latin typeface="Arial" pitchFamily="34" charset="0"/>
              </a:rPr>
              <a:t> </a:t>
            </a:r>
            <a:r>
              <a:rPr lang="en-US" altLang="zh-CN" dirty="0">
                <a:latin typeface="Arial" pitchFamily="34" charset="0"/>
              </a:rPr>
              <a:t>LSA,</a:t>
            </a:r>
            <a:r>
              <a:rPr lang="zh-CN" altLang="en-US" dirty="0">
                <a:latin typeface="Arial" pitchFamily="34" charset="0"/>
              </a:rPr>
              <a:t> </a:t>
            </a:r>
            <a:r>
              <a:rPr lang="en-US" altLang="zh-CN" dirty="0">
                <a:latin typeface="Arial" pitchFamily="34" charset="0"/>
              </a:rPr>
              <a:t>LDA</a:t>
            </a:r>
          </a:p>
          <a:p>
            <a:endParaRPr lang="en-US" dirty="0">
              <a:latin typeface="Arial" pitchFamily="34" charset="0"/>
            </a:endParaRPr>
          </a:p>
          <a:p>
            <a:r>
              <a:rPr lang="en-US" dirty="0">
                <a:latin typeface="Arial" pitchFamily="34" charset="0"/>
              </a:rPr>
              <a:t>http://</a:t>
            </a:r>
            <a:r>
              <a:rPr lang="en-US" dirty="0" err="1">
                <a:latin typeface="Arial" pitchFamily="34" charset="0"/>
              </a:rPr>
              <a:t>pages.cs.wisc.edu</a:t>
            </a:r>
            <a:r>
              <a:rPr lang="en-US" dirty="0">
                <a:latin typeface="Arial" pitchFamily="34" charset="0"/>
              </a:rPr>
              <a:t>/~</a:t>
            </a:r>
            <a:r>
              <a:rPr lang="en-US" dirty="0" err="1">
                <a:latin typeface="Arial" pitchFamily="34" charset="0"/>
              </a:rPr>
              <a:t>jerryzhu</a:t>
            </a:r>
            <a:r>
              <a:rPr lang="en-US" dirty="0">
                <a:latin typeface="Arial" pitchFamily="34" charset="0"/>
              </a:rPr>
              <a:t>/cs769/</a:t>
            </a:r>
            <a:r>
              <a:rPr lang="en-US" dirty="0" err="1">
                <a:latin typeface="Arial" pitchFamily="34" charset="0"/>
              </a:rPr>
              <a:t>latent.pdf</a:t>
            </a:r>
            <a:endParaRPr lang="en-US" dirty="0">
              <a:latin typeface="Arial" pitchFamily="34" charset="0"/>
            </a:endParaRPr>
          </a:p>
          <a:p>
            <a:r>
              <a:rPr lang="en-US" dirty="0">
                <a:latin typeface="Arial" pitchFamily="34" charset="0"/>
              </a:rPr>
              <a:t>Dimensionality Reduction and Latent Topic Models</a:t>
            </a:r>
          </a:p>
          <a:p>
            <a:endParaRPr lang="en-US" dirty="0">
              <a:latin typeface="Arial" pitchFamily="34" charset="0"/>
            </a:endParaRPr>
          </a:p>
        </p:txBody>
      </p:sp>
    </p:spTree>
    <p:extLst>
      <p:ext uri="{BB962C8B-B14F-4D97-AF65-F5344CB8AC3E}">
        <p14:creationId xmlns:p14="http://schemas.microsoft.com/office/powerpoint/2010/main" val="395842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https://</a:t>
            </a:r>
            <a:r>
              <a:rPr lang="en-US" dirty="0" err="1">
                <a:latin typeface="Arial" pitchFamily="34" charset="0"/>
              </a:rPr>
              <a:t>www.quora.com</a:t>
            </a:r>
            <a:r>
              <a:rPr lang="en-US" dirty="0">
                <a:latin typeface="Arial" pitchFamily="34" charset="0"/>
              </a:rPr>
              <a:t>/What-is-the-difference-between-NMF-and-LDA-Why-are-the-priors-of-LDA-sparse-induced</a:t>
            </a:r>
          </a:p>
          <a:p>
            <a:r>
              <a:rPr lang="en-US" dirty="0">
                <a:latin typeface="Arial" pitchFamily="34" charset="0"/>
              </a:rPr>
              <a:t>ABOUT</a:t>
            </a:r>
          </a:p>
          <a:p>
            <a:r>
              <a:rPr lang="en-US" dirty="0">
                <a:latin typeface="Arial" pitchFamily="34" charset="0"/>
              </a:rPr>
              <a:t>NMF, PLSA, LDA!!!</a:t>
            </a:r>
          </a:p>
          <a:p>
            <a:endParaRPr lang="en-US" dirty="0">
              <a:latin typeface="Arial" pitchFamily="34" charset="0"/>
            </a:endParaRPr>
          </a:p>
          <a:p>
            <a:r>
              <a:rPr lang="en-US" dirty="0">
                <a:latin typeface="Arial" pitchFamily="34" charset="0"/>
              </a:rPr>
              <a:t>http://</a:t>
            </a:r>
            <a:r>
              <a:rPr lang="en-US" dirty="0" err="1">
                <a:latin typeface="Arial" pitchFamily="34" charset="0"/>
              </a:rPr>
              <a:t>stefansavev.com</a:t>
            </a:r>
            <a:r>
              <a:rPr lang="en-US" dirty="0">
                <a:latin typeface="Arial" pitchFamily="34" charset="0"/>
              </a:rPr>
              <a:t>/blog/</a:t>
            </a:r>
            <a:r>
              <a:rPr lang="en-US" dirty="0" err="1">
                <a:latin typeface="Arial" pitchFamily="34" charset="0"/>
              </a:rPr>
              <a:t>lsi</a:t>
            </a:r>
            <a:r>
              <a:rPr lang="en-US" dirty="0">
                <a:latin typeface="Arial" pitchFamily="34" charset="0"/>
              </a:rPr>
              <a:t>-slash-</a:t>
            </a:r>
            <a:r>
              <a:rPr lang="en-US" dirty="0" err="1">
                <a:latin typeface="Arial" pitchFamily="34" charset="0"/>
              </a:rPr>
              <a:t>lsa</a:t>
            </a:r>
            <a:r>
              <a:rPr lang="en-US" dirty="0">
                <a:latin typeface="Arial" pitchFamily="34" charset="0"/>
              </a:rPr>
              <a:t>-slash-</a:t>
            </a:r>
            <a:r>
              <a:rPr lang="en-US" dirty="0" err="1">
                <a:latin typeface="Arial" pitchFamily="34" charset="0"/>
              </a:rPr>
              <a:t>svd</a:t>
            </a:r>
            <a:r>
              <a:rPr lang="en-US" dirty="0">
                <a:latin typeface="Arial" pitchFamily="34" charset="0"/>
              </a:rPr>
              <a:t>-a-bit-of-history/</a:t>
            </a:r>
          </a:p>
          <a:p>
            <a:endParaRPr lang="en-US" dirty="0">
              <a:latin typeface="Arial" pitchFamily="34" charset="0"/>
            </a:endParaRPr>
          </a:p>
          <a:p>
            <a:r>
              <a:rPr lang="en-US" altLang="zh-CN" dirty="0">
                <a:latin typeface="Arial" pitchFamily="34" charset="0"/>
              </a:rPr>
              <a:t>SVD,</a:t>
            </a:r>
            <a:r>
              <a:rPr lang="zh-CN" altLang="en-US" dirty="0">
                <a:latin typeface="Arial" pitchFamily="34" charset="0"/>
              </a:rPr>
              <a:t> </a:t>
            </a:r>
            <a:r>
              <a:rPr lang="en-US" altLang="zh-CN" dirty="0">
                <a:latin typeface="Arial" pitchFamily="34" charset="0"/>
              </a:rPr>
              <a:t>LSI,</a:t>
            </a:r>
            <a:r>
              <a:rPr lang="zh-CN" altLang="en-US" dirty="0">
                <a:latin typeface="Arial" pitchFamily="34" charset="0"/>
              </a:rPr>
              <a:t> </a:t>
            </a:r>
            <a:r>
              <a:rPr lang="en-US" altLang="zh-CN" dirty="0">
                <a:latin typeface="Arial" pitchFamily="34" charset="0"/>
              </a:rPr>
              <a:t>LSA,</a:t>
            </a:r>
            <a:r>
              <a:rPr lang="zh-CN" altLang="en-US" dirty="0">
                <a:latin typeface="Arial" pitchFamily="34" charset="0"/>
              </a:rPr>
              <a:t> </a:t>
            </a:r>
            <a:r>
              <a:rPr lang="en-US" altLang="zh-CN" dirty="0">
                <a:latin typeface="Arial" pitchFamily="34" charset="0"/>
              </a:rPr>
              <a:t>LDA</a:t>
            </a:r>
          </a:p>
          <a:p>
            <a:endParaRPr lang="en-US" dirty="0">
              <a:latin typeface="Arial" pitchFamily="34" charset="0"/>
            </a:endParaRPr>
          </a:p>
          <a:p>
            <a:r>
              <a:rPr lang="en-US" dirty="0">
                <a:latin typeface="Arial" pitchFamily="34" charset="0"/>
              </a:rPr>
              <a:t>http://</a:t>
            </a:r>
            <a:r>
              <a:rPr lang="en-US" dirty="0" err="1">
                <a:latin typeface="Arial" pitchFamily="34" charset="0"/>
              </a:rPr>
              <a:t>pages.cs.wisc.edu</a:t>
            </a:r>
            <a:r>
              <a:rPr lang="en-US" dirty="0">
                <a:latin typeface="Arial" pitchFamily="34" charset="0"/>
              </a:rPr>
              <a:t>/~</a:t>
            </a:r>
            <a:r>
              <a:rPr lang="en-US" dirty="0" err="1">
                <a:latin typeface="Arial" pitchFamily="34" charset="0"/>
              </a:rPr>
              <a:t>jerryzhu</a:t>
            </a:r>
            <a:r>
              <a:rPr lang="en-US" dirty="0">
                <a:latin typeface="Arial" pitchFamily="34" charset="0"/>
              </a:rPr>
              <a:t>/cs769/</a:t>
            </a:r>
            <a:r>
              <a:rPr lang="en-US" dirty="0" err="1">
                <a:latin typeface="Arial" pitchFamily="34" charset="0"/>
              </a:rPr>
              <a:t>latent.pdf</a:t>
            </a:r>
            <a:endParaRPr lang="en-US" dirty="0">
              <a:latin typeface="Arial" pitchFamily="34" charset="0"/>
            </a:endParaRPr>
          </a:p>
          <a:p>
            <a:r>
              <a:rPr lang="en-US" dirty="0">
                <a:latin typeface="Arial" pitchFamily="34" charset="0"/>
              </a:rPr>
              <a:t>Dimensionality Reduction and Latent Topic Models</a:t>
            </a:r>
          </a:p>
          <a:p>
            <a:endParaRPr lang="en-US" dirty="0">
              <a:latin typeface="Arial" pitchFamily="34" charset="0"/>
            </a:endParaRPr>
          </a:p>
        </p:txBody>
      </p:sp>
    </p:spTree>
    <p:extLst>
      <p:ext uri="{BB962C8B-B14F-4D97-AF65-F5344CB8AC3E}">
        <p14:creationId xmlns:p14="http://schemas.microsoft.com/office/powerpoint/2010/main" val="23685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outcome of a categorical distribution can be expressed as a "1-of-K" vector (a vector with one element containing a 1 and all other elements containing a 0) </a:t>
            </a:r>
          </a:p>
          <a:p>
            <a:endParaRPr lang="en-US" dirty="0">
              <a:latin typeface="Arial" pitchFamily="34" charset="0"/>
            </a:endParaRPr>
          </a:p>
          <a:p>
            <a:r>
              <a:rPr lang="en-US" dirty="0">
                <a:latin typeface="Arial" pitchFamily="34" charset="0"/>
              </a:rPr>
              <a:t>This stems from the fact that it is sometimes convenient to express the outcome of a categorical distribution as a "1-of-K" vector (a vector with one element containing a 1 and all other elements containing a 0) rather than as an integer in the range {\</a:t>
            </a:r>
            <a:r>
              <a:rPr lang="en-US" dirty="0" err="1">
                <a:latin typeface="Arial" pitchFamily="34" charset="0"/>
              </a:rPr>
              <a:t>displaystyle</a:t>
            </a:r>
            <a:r>
              <a:rPr lang="en-US" dirty="0">
                <a:latin typeface="Arial" pitchFamily="34" charset="0"/>
              </a:rPr>
              <a:t> 1\dots K} 1 \dots K; in this form, a categorical distribution is equivalent to a multinomial distribution over a single trial.</a:t>
            </a:r>
          </a:p>
        </p:txBody>
      </p:sp>
    </p:spTree>
    <p:extLst>
      <p:ext uri="{BB962C8B-B14F-4D97-AF65-F5344CB8AC3E}">
        <p14:creationId xmlns:p14="http://schemas.microsoft.com/office/powerpoint/2010/main" val="792614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70000" y="728663"/>
            <a:ext cx="4778375" cy="3584575"/>
          </a:xfrm>
        </p:spPr>
      </p:sp>
      <p:sp>
        <p:nvSpPr>
          <p:cNvPr id="3" name="备注占位符 2"/>
          <p:cNvSpPr>
            <a:spLocks noGrp="1"/>
          </p:cNvSpPr>
          <p:nvPr>
            <p:ph type="body" idx="1"/>
          </p:nvPr>
        </p:nvSpPr>
        <p:spPr/>
        <p:txBody>
          <a:bodyPr/>
          <a:lstStyle/>
          <a:p>
            <a:r>
              <a:rPr lang="zh-CN" altLang="en-US" dirty="0"/>
              <a:t>这一页看不是太懂</a:t>
            </a:r>
          </a:p>
        </p:txBody>
      </p:sp>
    </p:spTree>
    <p:extLst>
      <p:ext uri="{BB962C8B-B14F-4D97-AF65-F5344CB8AC3E}">
        <p14:creationId xmlns:p14="http://schemas.microsoft.com/office/powerpoint/2010/main" val="535854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18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3045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19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33250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cxnSp>
        <p:nvCxnSpPr>
          <p:cNvPr id="3" name="Straight Connector 2"/>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57200" y="1143000"/>
            <a:ext cx="82296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 name="Straight Connector 4"/>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
        <p:nvSpPr>
          <p:cNvPr id="8" name="Title 1"/>
          <p:cNvSpPr>
            <a:spLocks noGrp="1"/>
          </p:cNvSpPr>
          <p:nvPr>
            <p:ph type="title"/>
          </p:nvPr>
        </p:nvSpPr>
        <p:spPr>
          <a:xfrm>
            <a:off x="457200" y="152400"/>
            <a:ext cx="8229600" cy="1143000"/>
          </a:xfrm>
        </p:spPr>
        <p:txBody>
          <a:bodyPr/>
          <a:lstStyle>
            <a:lvl1pPr>
              <a:defRPr/>
            </a:lvl1pPr>
          </a:lstStyle>
          <a:p>
            <a:r>
              <a:rPr lang="en-US"/>
              <a:t>Click to edit Master title style</a:t>
            </a:r>
            <a:endParaRPr lang="en-GB"/>
          </a:p>
        </p:txBody>
      </p:sp>
      <p:sp>
        <p:nvSpPr>
          <p:cNvPr id="6" name="Date Placeholder 2"/>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CE32E131-0495-1646-A456-ECDD82A1C696}" type="datetime1">
              <a:rPr lang="en-US" smtClean="0"/>
              <a:t>4/17/2019</a:t>
            </a:fld>
            <a:endParaRPr lang="en-GB"/>
          </a:p>
        </p:txBody>
      </p:sp>
      <p:sp>
        <p:nvSpPr>
          <p:cNvPr id="7" name="Footer Placeholder 3"/>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GB"/>
              <a:t>Xiangliang Zhang, KAUST CS 340: Data Mining</a:t>
            </a:r>
          </a:p>
        </p:txBody>
      </p:sp>
      <p:sp>
        <p:nvSpPr>
          <p:cNvPr id="9"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70D747C0-8947-41B0-BBED-5EBA3FCEFEBA}" type="slidenum">
              <a:rPr lang="en-GB"/>
              <a:pPr>
                <a:defRPr/>
              </a:pPr>
              <a:t>‹#›</a:t>
            </a:fld>
            <a:endParaRPr lang="en-GB"/>
          </a:p>
        </p:txBody>
      </p:sp>
    </p:spTree>
    <p:extLst>
      <p:ext uri="{BB962C8B-B14F-4D97-AF65-F5344CB8AC3E}">
        <p14:creationId xmlns:p14="http://schemas.microsoft.com/office/powerpoint/2010/main" val="67027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1663" cy="1244600"/>
          </a:xfrm>
        </p:spPr>
        <p:txBody>
          <a:bodyPr/>
          <a:lstStyle/>
          <a:p>
            <a:r>
              <a:rPr lang="en-US"/>
              <a:t>Click to edit Master title style</a:t>
            </a:r>
          </a:p>
        </p:txBody>
      </p:sp>
      <p:sp>
        <p:nvSpPr>
          <p:cNvPr id="3" name="Date Placeholder 2"/>
          <p:cNvSpPr>
            <a:spLocks noGrp="1"/>
          </p:cNvSpPr>
          <p:nvPr>
            <p:ph type="dt" idx="10"/>
          </p:nvPr>
        </p:nvSpPr>
        <p:spPr>
          <a:xfrm>
            <a:off x="457200" y="6246813"/>
            <a:ext cx="2122488" cy="465137"/>
          </a:xfrm>
        </p:spPr>
        <p:txBody>
          <a:bodyPr/>
          <a:lstStyle>
            <a:lvl1pPr fontAlgn="base">
              <a:spcBef>
                <a:spcPct val="0"/>
              </a:spcBef>
              <a:spcAft>
                <a:spcPct val="0"/>
              </a:spcAft>
              <a:defRPr b="1">
                <a:latin typeface="Arial" pitchFamily="34" charset="0"/>
                <a:cs typeface="Arial" pitchFamily="34" charset="0"/>
              </a:defRPr>
            </a:lvl1pPr>
          </a:lstStyle>
          <a:p>
            <a:pPr>
              <a:defRPr/>
            </a:pPr>
            <a:fld id="{7F2A0DE5-944F-F84B-A2E9-0094797BB156}" type="datetime1">
              <a:rPr lang="en-US" smtClean="0"/>
              <a:t>4/17/2019</a:t>
            </a:fld>
            <a:endParaRPr lang="en-US"/>
          </a:p>
        </p:txBody>
      </p:sp>
      <p:sp>
        <p:nvSpPr>
          <p:cNvPr id="4" name="Footer Placeholder 3"/>
          <p:cNvSpPr>
            <a:spLocks noGrp="1"/>
          </p:cNvSpPr>
          <p:nvPr>
            <p:ph type="ftr" idx="11"/>
          </p:nvPr>
        </p:nvSpPr>
        <p:spPr>
          <a:xfrm>
            <a:off x="3127375" y="6246813"/>
            <a:ext cx="2890838" cy="465137"/>
          </a:xfrm>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5" name="Slide Number Placeholder 4"/>
          <p:cNvSpPr>
            <a:spLocks noGrp="1"/>
          </p:cNvSpPr>
          <p:nvPr>
            <p:ph type="sldNum" idx="12"/>
          </p:nvPr>
        </p:nvSpPr>
        <p:spPr>
          <a:xfrm>
            <a:off x="6556375" y="6246813"/>
            <a:ext cx="2122488" cy="465137"/>
          </a:xfrm>
        </p:spPr>
        <p:txBody>
          <a:bodyPr/>
          <a:lstStyle>
            <a:lvl1pPr fontAlgn="base">
              <a:spcBef>
                <a:spcPct val="0"/>
              </a:spcBef>
              <a:spcAft>
                <a:spcPct val="0"/>
              </a:spcAft>
              <a:defRPr b="1">
                <a:latin typeface="Arial" pitchFamily="34" charset="0"/>
                <a:cs typeface="Arial" pitchFamily="34" charset="0"/>
              </a:defRPr>
            </a:lvl1pPr>
          </a:lstStyle>
          <a:p>
            <a:pPr>
              <a:defRPr/>
            </a:pPr>
            <a:fld id="{DDC3A6D8-9C2B-4CCA-BC94-91FC301ECC4F}" type="slidenum">
              <a:rPr lang="en-US"/>
              <a:pPr>
                <a:defRPr/>
              </a:pPr>
              <a:t>‹#›</a:t>
            </a:fld>
            <a:endParaRPr lang="en-US"/>
          </a:p>
        </p:txBody>
      </p:sp>
    </p:spTree>
    <p:extLst>
      <p:ext uri="{BB962C8B-B14F-4D97-AF65-F5344CB8AC3E}">
        <p14:creationId xmlns:p14="http://schemas.microsoft.com/office/powerpoint/2010/main" val="67266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98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a:t>Click to edit Master title style</a:t>
            </a:r>
          </a:p>
        </p:txBody>
      </p:sp>
      <p:sp>
        <p:nvSpPr>
          <p:cNvPr id="3" name="Text Placeholder 2"/>
          <p:cNvSpPr>
            <a:spLocks noGrp="1"/>
          </p:cNvSpPr>
          <p:nvPr>
            <p:ph type="body" sz="half" idx="1"/>
          </p:nvPr>
        </p:nvSpPr>
        <p:spPr>
          <a:xfrm>
            <a:off x="381000" y="13716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4800" y="6477000"/>
            <a:ext cx="1905000" cy="381000"/>
          </a:xfrm>
        </p:spPr>
        <p:txBody>
          <a:bodyPr/>
          <a:lstStyle>
            <a:lvl1pPr fontAlgn="base">
              <a:spcBef>
                <a:spcPct val="0"/>
              </a:spcBef>
              <a:spcAft>
                <a:spcPct val="0"/>
              </a:spcAft>
              <a:defRPr b="1">
                <a:latin typeface="Arial" pitchFamily="34" charset="0"/>
                <a:cs typeface="Arial" pitchFamily="34" charset="0"/>
              </a:defRPr>
            </a:lvl1pPr>
          </a:lstStyle>
          <a:p>
            <a:pPr>
              <a:defRPr/>
            </a:pPr>
            <a:fld id="{9F8EB9E4-257B-464C-A200-93AFE7475D0F}" type="datetime1">
              <a:rPr lang="en-US" smtClean="0"/>
              <a:t>4/17/2019</a:t>
            </a:fld>
            <a:endParaRPr lang="en-US"/>
          </a:p>
        </p:txBody>
      </p:sp>
      <p:sp>
        <p:nvSpPr>
          <p:cNvPr id="6" name="Footer Placeholder 5"/>
          <p:cNvSpPr>
            <a:spLocks noGrp="1"/>
          </p:cNvSpPr>
          <p:nvPr>
            <p:ph type="ftr" sz="quarter" idx="11"/>
          </p:nvPr>
        </p:nvSpPr>
        <p:spPr>
          <a:xfrm>
            <a:off x="3352800" y="6477000"/>
            <a:ext cx="2895600" cy="381000"/>
          </a:xfrm>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a:xfrm>
            <a:off x="7239000" y="6477000"/>
            <a:ext cx="1905000" cy="381000"/>
          </a:xfrm>
        </p:spPr>
        <p:txBody>
          <a:bodyPr/>
          <a:lstStyle>
            <a:lvl1pPr fontAlgn="base">
              <a:spcBef>
                <a:spcPct val="0"/>
              </a:spcBef>
              <a:spcAft>
                <a:spcPct val="0"/>
              </a:spcAft>
              <a:defRPr b="1">
                <a:latin typeface="Arial" pitchFamily="34" charset="0"/>
                <a:cs typeface="Arial" pitchFamily="34" charset="0"/>
              </a:defRPr>
            </a:lvl1pPr>
          </a:lstStyle>
          <a:p>
            <a:pPr>
              <a:defRPr/>
            </a:pPr>
            <a:fld id="{9005BA30-C2FF-466A-BF30-BD37D3FD1A82}" type="slidenum">
              <a:rPr lang="en-US"/>
              <a:pPr>
                <a:defRPr/>
              </a:pPr>
              <a:t>‹#›</a:t>
            </a:fld>
            <a:endParaRPr lang="en-US"/>
          </a:p>
        </p:txBody>
      </p:sp>
    </p:spTree>
    <p:extLst>
      <p:ext uri="{BB962C8B-B14F-4D97-AF65-F5344CB8AC3E}">
        <p14:creationId xmlns:p14="http://schemas.microsoft.com/office/powerpoint/2010/main" val="207559130"/>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6" name="Shape 16"/>
          <p:cNvSpPr>
            <a:spLocks noGrp="1"/>
          </p:cNvSpPr>
          <p:nvPr>
            <p:ph type="title"/>
          </p:nvPr>
        </p:nvSpPr>
        <p:spPr>
          <a:prstGeom prst="rect">
            <a:avLst/>
          </a:prstGeom>
        </p:spPr>
        <p:txBody>
          <a:bodyPr/>
          <a:lstStyle/>
          <a:p>
            <a:pPr lvl="0">
              <a:defRPr sz="1800" b="0"/>
            </a:pPr>
            <a:r>
              <a:rPr sz="2953" b="1"/>
              <a:t>Title Text</a:t>
            </a:r>
          </a:p>
        </p:txBody>
      </p:sp>
      <p:sp>
        <p:nvSpPr>
          <p:cNvPr id="17" name="Shape 17"/>
          <p:cNvSpPr>
            <a:spLocks noGrp="1"/>
          </p:cNvSpPr>
          <p:nvPr>
            <p:ph type="body" idx="1"/>
          </p:nvPr>
        </p:nvSpPr>
        <p:spPr>
          <a:prstGeom prst="rect">
            <a:avLst/>
          </a:prstGeom>
        </p:spPr>
        <p:txBody>
          <a:body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Tree>
    <p:extLst>
      <p:ext uri="{BB962C8B-B14F-4D97-AF65-F5344CB8AC3E}">
        <p14:creationId xmlns:p14="http://schemas.microsoft.com/office/powerpoint/2010/main" val="1418292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8F07CB0-481A-E44E-AF17-1D36633AC9DC}" type="datetime1">
              <a:rPr lang="en-US" smtClean="0"/>
              <a:t>4/17/2019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2690EB5A-3416-4906-A6E4-C1BE7E6B8D9E}" type="slidenum">
              <a:rPr lang="en-US"/>
              <a:pPr>
                <a:defRPr/>
              </a:pPr>
              <a:t>‹#›</a:t>
            </a:fld>
            <a:endParaRPr lang="en-US"/>
          </a:p>
        </p:txBody>
      </p:sp>
    </p:spTree>
    <p:extLst>
      <p:ext uri="{BB962C8B-B14F-4D97-AF65-F5344CB8AC3E}">
        <p14:creationId xmlns:p14="http://schemas.microsoft.com/office/powerpoint/2010/main" val="295459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7E4780E4-7E92-8E4E-AF4E-69533E075C45}" type="datetime1">
              <a:rPr lang="en-US" smtClean="0"/>
              <a:t>4/17/2019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785A7DD-5C71-427A-9DF0-7F1A04A6233B}" type="slidenum">
              <a:rPr lang="en-US"/>
              <a:pPr>
                <a:defRPr/>
              </a:pPr>
              <a:t>‹#›</a:t>
            </a:fld>
            <a:endParaRPr lang="en-US"/>
          </a:p>
        </p:txBody>
      </p:sp>
    </p:spTree>
    <p:extLst>
      <p:ext uri="{BB962C8B-B14F-4D97-AF65-F5344CB8AC3E}">
        <p14:creationId xmlns:p14="http://schemas.microsoft.com/office/powerpoint/2010/main" val="201870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41788357-A321-764B-9A98-4ED7129E9DC3}"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92D5836D-672F-4F98-9493-561400C9BDF9}" type="slidenum">
              <a:rPr lang="en-US"/>
              <a:pPr>
                <a:defRPr/>
              </a:pPr>
              <a:t>‹#›</a:t>
            </a:fld>
            <a:endParaRPr lang="en-US"/>
          </a:p>
        </p:txBody>
      </p:sp>
    </p:spTree>
    <p:extLst>
      <p:ext uri="{BB962C8B-B14F-4D97-AF65-F5344CB8AC3E}">
        <p14:creationId xmlns:p14="http://schemas.microsoft.com/office/powerpoint/2010/main" val="418381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43A8ECE2-11C0-194E-8639-1315CEEAADB4}" type="datetime1">
              <a:rPr lang="en-US" smtClean="0"/>
              <a:t>4/17/2019</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9" name="Slide Number Placeholder 8"/>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BCA8A203-43A4-40A9-A408-F503D4327180}" type="slidenum">
              <a:rPr lang="en-US"/>
              <a:pPr>
                <a:defRPr/>
              </a:pPr>
              <a:t>‹#›</a:t>
            </a:fld>
            <a:endParaRPr lang="en-US"/>
          </a:p>
        </p:txBody>
      </p:sp>
    </p:spTree>
    <p:extLst>
      <p:ext uri="{BB962C8B-B14F-4D97-AF65-F5344CB8AC3E}">
        <p14:creationId xmlns:p14="http://schemas.microsoft.com/office/powerpoint/2010/main" val="221663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B0840FB-AAB5-3A44-975D-FA555E5DE64D}" type="datetime1">
              <a:rPr lang="en-US" smtClean="0"/>
              <a:t>4/17/2019</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5"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C692116-E35C-4B3D-9FD9-BA430AFCFD68}" type="slidenum">
              <a:rPr lang="en-US"/>
              <a:pPr>
                <a:defRPr/>
              </a:pPr>
              <a:t>‹#›</a:t>
            </a:fld>
            <a:endParaRPr lang="en-US"/>
          </a:p>
        </p:txBody>
      </p:sp>
    </p:spTree>
    <p:extLst>
      <p:ext uri="{BB962C8B-B14F-4D97-AF65-F5344CB8AC3E}">
        <p14:creationId xmlns:p14="http://schemas.microsoft.com/office/powerpoint/2010/main" val="1095359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1C977CC-CD8D-994B-98F8-CF8B84D0B0AE}" type="datetime1">
              <a:rPr lang="en-US" smtClean="0"/>
              <a:t>4/17/2019</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4" name="Slide Number Placeholder 3"/>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54BA352-2485-44AA-80FC-56E78B6B79B6}" type="slidenum">
              <a:rPr lang="en-US"/>
              <a:pPr>
                <a:defRPr/>
              </a:pPr>
              <a:t>‹#›</a:t>
            </a:fld>
            <a:endParaRPr lang="en-US"/>
          </a:p>
        </p:txBody>
      </p:sp>
    </p:spTree>
    <p:extLst>
      <p:ext uri="{BB962C8B-B14F-4D97-AF65-F5344CB8AC3E}">
        <p14:creationId xmlns:p14="http://schemas.microsoft.com/office/powerpoint/2010/main" val="518027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DFCAFC1A-1B34-F043-B3C5-7FCD1745A42B}"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A8F5BCDA-A81F-4397-9DF6-DA09E5D62D5D}" type="slidenum">
              <a:rPr lang="en-US"/>
              <a:pPr>
                <a:defRPr/>
              </a:pPr>
              <a:t>‹#›</a:t>
            </a:fld>
            <a:endParaRPr lang="en-US"/>
          </a:p>
        </p:txBody>
      </p:sp>
    </p:spTree>
    <p:extLst>
      <p:ext uri="{BB962C8B-B14F-4D97-AF65-F5344CB8AC3E}">
        <p14:creationId xmlns:p14="http://schemas.microsoft.com/office/powerpoint/2010/main" val="1845665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8D10D4D9-4E65-2947-BC32-8B4AA24CD5EA}"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4FE270BF-9F48-4508-AA41-E3674FCE9370}" type="slidenum">
              <a:rPr lang="en-US"/>
              <a:pPr>
                <a:defRPr/>
              </a:pPr>
              <a:t>‹#›</a:t>
            </a:fld>
            <a:endParaRPr lang="en-US"/>
          </a:p>
        </p:txBody>
      </p:sp>
    </p:spTree>
    <p:extLst>
      <p:ext uri="{BB962C8B-B14F-4D97-AF65-F5344CB8AC3E}">
        <p14:creationId xmlns:p14="http://schemas.microsoft.com/office/powerpoint/2010/main" val="358798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prstClr val="black">
                    <a:tint val="75000"/>
                  </a:prstClr>
                </a:solidFill>
                <a:latin typeface="Calibri"/>
                <a:cs typeface="+mn-cs"/>
              </a:defRPr>
            </a:lvl1pPr>
          </a:lstStyle>
          <a:p>
            <a:pPr>
              <a:defRPr/>
            </a:pPr>
            <a:fld id="{CD43595F-E2E0-9845-888B-17EDB020DE96}" type="datetime1">
              <a:rPr lang="en-US" smtClean="0"/>
              <a:t>4/17/2019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prstClr val="black">
                    <a:tint val="75000"/>
                  </a:prstClr>
                </a:solidFill>
                <a:latin typeface="Calibri"/>
                <a:cs typeface="+mn-cs"/>
              </a:defRPr>
            </a:lvl1pPr>
          </a:lstStyle>
          <a:p>
            <a:pPr>
              <a:defRPr/>
            </a:pPr>
            <a:r>
              <a:rPr lang="en-US"/>
              <a:t>Xiangliang Zhang, KAUST CS 340: Data Mining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prstClr val="black">
                    <a:tint val="75000"/>
                  </a:prstClr>
                </a:solidFill>
                <a:latin typeface="Calibri"/>
                <a:cs typeface="+mn-cs"/>
              </a:defRPr>
            </a:lvl1pPr>
          </a:lstStyle>
          <a:p>
            <a:pPr>
              <a:defRPr/>
            </a:pPr>
            <a:fld id="{341B1652-B89B-4CA4-8C6C-AF48BAD71678}" type="slidenum">
              <a:rPr lang="en-US"/>
              <a:pPr>
                <a:defRPr/>
              </a:pPr>
              <a:t>‹#›</a:t>
            </a:fld>
            <a:endParaRPr lang="en-US"/>
          </a:p>
        </p:txBody>
      </p:sp>
    </p:spTree>
    <p:extLst>
      <p:ext uri="{BB962C8B-B14F-4D97-AF65-F5344CB8AC3E}">
        <p14:creationId xmlns:p14="http://schemas.microsoft.com/office/powerpoint/2010/main" val="1119483753"/>
      </p:ext>
    </p:extLst>
  </p:cSld>
  <p:clrMap bg1="lt1" tx1="dk1" bg2="lt2" tx2="dk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2.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hyperlink" Target="https://arxiv.org/pdf/1301.6705.pdf" TargetMode="Externa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hyperlink" Target="http://gibbslda.sourceforge.net/"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cs.princeton.edu/~blei/topicmodeling.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
          <p:cNvSpPr>
            <a:spLocks noGrp="1" noChangeArrowheads="1"/>
          </p:cNvSpPr>
          <p:nvPr>
            <p:ph type="title"/>
          </p:nvPr>
        </p:nvSpPr>
        <p:spPr>
          <a:xfrm>
            <a:off x="0" y="1371600"/>
            <a:ext cx="9144000" cy="1143000"/>
          </a:xfrm>
        </p:spPr>
        <p:txBody>
          <a:bodyPr lIns="90000" tIns="46800" rIns="90000" bIns="46800"/>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800" b="1" dirty="0">
                <a:solidFill>
                  <a:srgbClr val="FF3300"/>
                </a:solidFill>
                <a:latin typeface="Arial" pitchFamily="34" charset="0"/>
                <a:cs typeface="Arial" pitchFamily="34" charset="0"/>
              </a:rPr>
              <a:t>Data Mining</a:t>
            </a:r>
          </a:p>
        </p:txBody>
      </p:sp>
      <p:sp>
        <p:nvSpPr>
          <p:cNvPr id="14340" name="Rectangle 3"/>
          <p:cNvSpPr>
            <a:spLocks noGrp="1" noChangeArrowheads="1"/>
          </p:cNvSpPr>
          <p:nvPr>
            <p:ph type="subTitle" idx="4294967295"/>
          </p:nvPr>
        </p:nvSpPr>
        <p:spPr>
          <a:xfrm>
            <a:off x="0" y="3048000"/>
            <a:ext cx="9144000" cy="1143000"/>
          </a:xfr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lstStyle/>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4800" dirty="0">
                <a:latin typeface="+mj-lt"/>
                <a:cs typeface="Arial" pitchFamily="34" charset="0"/>
              </a:rPr>
              <a:t>Probabilistic Graphical Model (Topic</a:t>
            </a:r>
            <a:r>
              <a:rPr lang="zh-CN" altLang="en-US" sz="4800" dirty="0">
                <a:latin typeface="+mj-lt"/>
                <a:cs typeface="Arial" pitchFamily="34" charset="0"/>
              </a:rPr>
              <a:t> </a:t>
            </a:r>
            <a:r>
              <a:rPr lang="en-US" altLang="zh-CN" sz="4800" dirty="0">
                <a:latin typeface="+mj-lt"/>
                <a:cs typeface="Arial" pitchFamily="34" charset="0"/>
              </a:rPr>
              <a:t>Modeling) </a:t>
            </a:r>
          </a:p>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3600" dirty="0">
                <a:latin typeface="+mj-lt"/>
                <a:cs typeface="Arial" pitchFamily="34" charset="0"/>
              </a:rPr>
              <a:t>Lectured by Shangsong Liang</a:t>
            </a:r>
          </a:p>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3600" dirty="0">
                <a:latin typeface="+mj-lt"/>
                <a:cs typeface="Arial" pitchFamily="34" charset="0"/>
              </a:rPr>
              <a:t>Sun </a:t>
            </a:r>
            <a:r>
              <a:rPr lang="en-US" sz="3600" dirty="0" err="1">
                <a:latin typeface="+mj-lt"/>
                <a:cs typeface="Arial" pitchFamily="34" charset="0"/>
              </a:rPr>
              <a:t>Yat-sen</a:t>
            </a:r>
            <a:r>
              <a:rPr lang="en-US" sz="3600" dirty="0">
                <a:latin typeface="+mj-lt"/>
                <a:cs typeface="Arial" pitchFamily="34" charset="0"/>
              </a:rPr>
              <a:t> University</a:t>
            </a:r>
          </a:p>
        </p:txBody>
      </p:sp>
      <p:sp>
        <p:nvSpPr>
          <p:cNvPr id="14341" name="Text Box 4"/>
          <p:cNvSpPr txBox="1">
            <a:spLocks noChangeArrowheads="1"/>
          </p:cNvSpPr>
          <p:nvPr/>
        </p:nvSpPr>
        <p:spPr bwMode="auto">
          <a:xfrm>
            <a:off x="1905000" y="5715000"/>
            <a:ext cx="6248400"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eaLnBrk="1" hangingPunct="1">
              <a:spcBef>
                <a:spcPts val="75"/>
              </a:spcBef>
              <a:spcAft>
                <a:spcPts val="1438"/>
              </a:spcAft>
            </a:pPr>
            <a:r>
              <a:rPr lang="en-US" sz="1800" b="0" dirty="0">
                <a:solidFill>
                  <a:srgbClr val="000000"/>
                </a:solidFill>
                <a:ea typeface="Arial Unicode MS" pitchFamily="34" charset="-128"/>
                <a:cs typeface="Arial Unicode MS" pitchFamily="34" charset="-128"/>
              </a:rPr>
              <a:t>Originally produced by </a:t>
            </a:r>
            <a:r>
              <a:rPr lang="en-US" sz="1800" b="0" dirty="0" err="1">
                <a:solidFill>
                  <a:srgbClr val="000000"/>
                </a:solidFill>
                <a:ea typeface="Arial Unicode MS" pitchFamily="34" charset="-128"/>
                <a:cs typeface="Arial Unicode MS" pitchFamily="34" charset="-128"/>
              </a:rPr>
              <a:t>Xiangliang</a:t>
            </a:r>
            <a:r>
              <a:rPr lang="en-US" sz="1800" b="0" dirty="0">
                <a:solidFill>
                  <a:srgbClr val="000000"/>
                </a:solidFill>
                <a:ea typeface="Arial Unicode MS" pitchFamily="34" charset="-128"/>
                <a:cs typeface="Arial Unicode MS" pitchFamily="34" charset="-128"/>
              </a:rPr>
              <a:t> Zhang, King Abdullah University of Science and Technology</a:t>
            </a:r>
          </a:p>
          <a:p>
            <a:pPr eaLnBrk="1" hangingPunct="1">
              <a:spcBef>
                <a:spcPts val="75"/>
              </a:spcBef>
              <a:spcAft>
                <a:spcPts val="1438"/>
              </a:spcAft>
            </a:pPr>
            <a:endParaRPr lang="en-US" sz="2800" b="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818643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78" y="1752600"/>
            <a:ext cx="7448443" cy="2171700"/>
          </a:xfrm>
          <a:prstGeom prst="rect">
            <a:avLst/>
          </a:prstGeom>
        </p:spPr>
      </p:pic>
    </p:spTree>
    <p:extLst>
      <p:ext uri="{BB962C8B-B14F-4D97-AF65-F5344CB8AC3E}">
        <p14:creationId xmlns:p14="http://schemas.microsoft.com/office/powerpoint/2010/main" val="18411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8335134" cy="3733800"/>
          </a:xfrm>
          <a:prstGeom prst="rect">
            <a:avLst/>
          </a:prstGeom>
        </p:spPr>
      </p:pic>
    </p:spTree>
    <p:extLst>
      <p:ext uri="{BB962C8B-B14F-4D97-AF65-F5344CB8AC3E}">
        <p14:creationId xmlns:p14="http://schemas.microsoft.com/office/powerpoint/2010/main" val="151030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58529"/>
            <a:ext cx="6629400" cy="4869463"/>
          </a:xfrm>
          <a:prstGeom prst="rect">
            <a:avLst/>
          </a:prstGeom>
        </p:spPr>
      </p:pic>
    </p:spTree>
    <p:extLst>
      <p:ext uri="{BB962C8B-B14F-4D97-AF65-F5344CB8AC3E}">
        <p14:creationId xmlns:p14="http://schemas.microsoft.com/office/powerpoint/2010/main" val="68772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4" y="1752600"/>
            <a:ext cx="8639391" cy="3429000"/>
          </a:xfrm>
          <a:prstGeom prst="rect">
            <a:avLst/>
          </a:prstGeom>
        </p:spPr>
      </p:pic>
    </p:spTree>
    <p:extLst>
      <p:ext uri="{BB962C8B-B14F-4D97-AF65-F5344CB8AC3E}">
        <p14:creationId xmlns:p14="http://schemas.microsoft.com/office/powerpoint/2010/main" val="192452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Binomial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7964129" cy="4876800"/>
          </a:xfrm>
          <a:prstGeom prst="rect">
            <a:avLst/>
          </a:prstGeom>
        </p:spPr>
      </p:pic>
    </p:spTree>
    <p:extLst>
      <p:ext uri="{BB962C8B-B14F-4D97-AF65-F5344CB8AC3E}">
        <p14:creationId xmlns:p14="http://schemas.microsoft.com/office/powerpoint/2010/main" val="49464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295400"/>
            <a:ext cx="6388100" cy="4774365"/>
          </a:xfrm>
          <a:prstGeom prst="rect">
            <a:avLst/>
          </a:prstGeom>
        </p:spPr>
      </p:pic>
    </p:spTree>
    <p:extLst>
      <p:ext uri="{BB962C8B-B14F-4D97-AF65-F5344CB8AC3E}">
        <p14:creationId xmlns:p14="http://schemas.microsoft.com/office/powerpoint/2010/main" val="5600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39" y="1981200"/>
            <a:ext cx="8001000" cy="2299558"/>
          </a:xfrm>
          <a:prstGeom prst="rect">
            <a:avLst/>
          </a:prstGeom>
        </p:spPr>
      </p:pic>
    </p:spTree>
    <p:extLst>
      <p:ext uri="{BB962C8B-B14F-4D97-AF65-F5344CB8AC3E}">
        <p14:creationId xmlns:p14="http://schemas.microsoft.com/office/powerpoint/2010/main" val="59678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42" y="1447800"/>
            <a:ext cx="6968116" cy="3784600"/>
          </a:xfrm>
          <a:prstGeom prst="rect">
            <a:avLst/>
          </a:prstGeom>
        </p:spPr>
      </p:pic>
    </p:spTree>
    <p:extLst>
      <p:ext uri="{BB962C8B-B14F-4D97-AF65-F5344CB8AC3E}">
        <p14:creationId xmlns:p14="http://schemas.microsoft.com/office/powerpoint/2010/main" val="209087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Intuition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18</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447371"/>
          </a:xfrm>
          <a:prstGeom prst="rect">
            <a:avLst/>
          </a:prstGeom>
        </p:spPr>
        <p:txBody>
          <a:bodyPr>
            <a:spAutoFit/>
          </a:bodyPr>
          <a:lstStyle/>
          <a:p>
            <a:pPr eaLnBrk="0" hangingPunct="0">
              <a:spcBef>
                <a:spcPts val="600"/>
              </a:spcBef>
              <a:spcAft>
                <a:spcPts val="600"/>
              </a:spcAft>
              <a:defRPr/>
            </a:pPr>
            <a:r>
              <a:rPr lang="en-US" sz="2800" b="0" dirty="0">
                <a:solidFill>
                  <a:srgbClr val="C00000"/>
                </a:solidFill>
                <a:latin typeface="Arial" charset="0"/>
                <a:cs typeface="+mn-cs"/>
              </a:rPr>
              <a:t> How to generate (write) a document? For each word</a:t>
            </a:r>
          </a:p>
          <a:p>
            <a:pPr eaLnBrk="0" hangingPunct="0">
              <a:spcBef>
                <a:spcPts val="600"/>
              </a:spcBef>
              <a:spcAft>
                <a:spcPts val="600"/>
              </a:spcAft>
              <a:defRPr/>
            </a:pPr>
            <a:endParaRPr lang="en-US" sz="800" b="0" dirty="0">
              <a:solidFill>
                <a:srgbClr val="C00000"/>
              </a:solidFill>
              <a:latin typeface="Arial" charset="0"/>
              <a:cs typeface="+mn-cs"/>
            </a:endParaRPr>
          </a:p>
          <a:p>
            <a:pPr marL="457200" indent="-457200">
              <a:buFont typeface="Arial"/>
              <a:buChar char="•"/>
            </a:pPr>
            <a:r>
              <a:rPr lang="en-US" sz="2800" b="0" dirty="0"/>
              <a:t>First picking a</a:t>
            </a:r>
            <a:r>
              <a:rPr lang="en-US" sz="2800" b="0" dirty="0">
                <a:solidFill>
                  <a:srgbClr val="FF0000"/>
                </a:solidFill>
              </a:rPr>
              <a:t> topic</a:t>
            </a:r>
            <a:r>
              <a:rPr lang="en-US" sz="2800" b="0" dirty="0"/>
              <a:t>, according to a multinomial distribution; </a:t>
            </a:r>
            <a:r>
              <a:rPr lang="en-US" sz="2400" b="0" dirty="0"/>
              <a:t>e.g., pick the food topic with 1/3 probability and the cute animals topic with 2/3 probability)</a:t>
            </a:r>
            <a:r>
              <a:rPr lang="en-US" sz="2800" b="0" dirty="0"/>
              <a:t>.</a:t>
            </a:r>
          </a:p>
          <a:p>
            <a:pPr marL="457200" indent="-457200">
              <a:buFont typeface="Arial"/>
              <a:buChar char="•"/>
            </a:pPr>
            <a:endParaRPr lang="en-US" b="0" dirty="0"/>
          </a:p>
          <a:p>
            <a:pPr marL="457200" indent="-457200">
              <a:buFont typeface="Arial"/>
              <a:buChar char="•"/>
            </a:pPr>
            <a:r>
              <a:rPr lang="en-US" sz="2800" b="0" dirty="0"/>
              <a:t>Using the </a:t>
            </a:r>
            <a:r>
              <a:rPr lang="en-US" sz="2800" b="0" dirty="0">
                <a:solidFill>
                  <a:srgbClr val="FF0000"/>
                </a:solidFill>
              </a:rPr>
              <a:t>topic</a:t>
            </a:r>
            <a:r>
              <a:rPr lang="en-US" sz="2800" b="0" dirty="0"/>
              <a:t> to generate the </a:t>
            </a:r>
            <a:r>
              <a:rPr lang="en-US" sz="2800" b="0" dirty="0">
                <a:solidFill>
                  <a:srgbClr val="FF0000"/>
                </a:solidFill>
              </a:rPr>
              <a:t>word</a:t>
            </a:r>
            <a:r>
              <a:rPr lang="en-US" sz="2800" b="0" dirty="0"/>
              <a:t> itself,  according to the topic’s multinomial distribution; </a:t>
            </a:r>
            <a:r>
              <a:rPr lang="en-US" sz="2400" b="0" dirty="0"/>
              <a:t>e.g., if we selected the food topic, we might generate the word “broccoli” with 30% probability, “bananas” with 15% probability, and so on.</a:t>
            </a:r>
          </a:p>
        </p:txBody>
      </p:sp>
    </p:spTree>
    <p:extLst>
      <p:ext uri="{BB962C8B-B14F-4D97-AF65-F5344CB8AC3E}">
        <p14:creationId xmlns:p14="http://schemas.microsoft.com/office/powerpoint/2010/main" val="95354566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Generative </a:t>
            </a:r>
            <a:r>
              <a:rPr lang="en-US" sz="3600" dirty="0" err="1">
                <a:solidFill>
                  <a:schemeClr val="tx1"/>
                </a:solidFill>
                <a:latin typeface="Arial" pitchFamily="34" charset="0"/>
                <a:cs typeface="Arial" pitchFamily="34" charset="0"/>
              </a:rPr>
              <a:t>vs</a:t>
            </a:r>
            <a:r>
              <a:rPr lang="en-US" sz="3600" dirty="0">
                <a:latin typeface="Arial" pitchFamily="34" charset="0"/>
                <a:cs typeface="Arial" pitchFamily="34" charset="0"/>
              </a:rPr>
              <a:t> Discriminative</a:t>
            </a:r>
            <a:r>
              <a:rPr lang="zh-CN" altLang="en-US" sz="3600" dirty="0">
                <a:latin typeface="Arial" pitchFamily="34" charset="0"/>
                <a:cs typeface="Arial" pitchFamily="34" charset="0"/>
              </a:rPr>
              <a:t> </a:t>
            </a:r>
            <a:r>
              <a:rPr lang="en-US" altLang="zh-CN" sz="3600" dirty="0">
                <a:latin typeface="Arial" pitchFamily="34" charset="0"/>
                <a:cs typeface="Arial" pitchFamily="34" charset="0"/>
              </a:rPr>
              <a:t>M</a:t>
            </a:r>
            <a:r>
              <a:rPr lang="en-US" sz="3600" dirty="0">
                <a:latin typeface="Arial" pitchFamily="34" charset="0"/>
                <a:cs typeface="Arial" pitchFamily="34" charset="0"/>
              </a:rPr>
              <a:t>odel</a:t>
            </a:r>
            <a:endParaRPr lang="en-US" sz="36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19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zh-CN" altLang="en-US" sz="3200" dirty="0">
                <a:solidFill>
                  <a:srgbClr val="C00000"/>
                </a:solidFill>
                <a:latin typeface="Arial" charset="0"/>
                <a:cs typeface="+mn-cs"/>
              </a:rPr>
              <a:t> </a:t>
            </a:r>
            <a:endParaRPr lang="en-US" sz="3200" b="0" dirty="0">
              <a:latin typeface="Arial"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712670746"/>
              </p:ext>
            </p:extLst>
          </p:nvPr>
        </p:nvGraphicFramePr>
        <p:xfrm>
          <a:off x="457200" y="1371600"/>
          <a:ext cx="8229600" cy="42418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060450">
                <a:tc>
                  <a:txBody>
                    <a:bodyPr/>
                    <a:lstStyle/>
                    <a:p>
                      <a:r>
                        <a:rPr lang="en-US" sz="3200" dirty="0">
                          <a:solidFill>
                            <a:schemeClr val="tx1"/>
                          </a:solidFill>
                          <a:latin typeface="Arial" pitchFamily="34" charset="0"/>
                          <a:cs typeface="Arial" pitchFamily="34" charset="0"/>
                        </a:rPr>
                        <a:t>Generative </a:t>
                      </a:r>
                      <a:endParaRPr lang="en-US" sz="2400" dirty="0"/>
                    </a:p>
                  </a:txBody>
                  <a:tcPr/>
                </a:tc>
                <a:tc>
                  <a:txBody>
                    <a:bodyPr/>
                    <a:lstStyle/>
                    <a:p>
                      <a:r>
                        <a:rPr lang="en-US" sz="3600" b="1" dirty="0">
                          <a:solidFill>
                            <a:schemeClr val="tx1"/>
                          </a:solidFill>
                          <a:latin typeface="Arial" pitchFamily="34" charset="0"/>
                          <a:cs typeface="Arial" pitchFamily="34" charset="0"/>
                        </a:rPr>
                        <a:t>Discriminative</a:t>
                      </a:r>
                      <a:r>
                        <a:rPr lang="zh-CN" altLang="en-US" sz="3600" b="1" dirty="0">
                          <a:solidFill>
                            <a:schemeClr val="tx1"/>
                          </a:solidFill>
                          <a:latin typeface="Arial" pitchFamily="34" charset="0"/>
                          <a:cs typeface="Arial" pitchFamily="34" charset="0"/>
                        </a:rPr>
                        <a:t> </a:t>
                      </a:r>
                      <a:endParaRPr lang="en-US" sz="2400" b="1" dirty="0">
                        <a:solidFill>
                          <a:schemeClr val="tx1"/>
                        </a:solidFill>
                      </a:endParaRPr>
                    </a:p>
                  </a:txBody>
                  <a:tcPr/>
                </a:tc>
                <a:extLst>
                  <a:ext uri="{0D108BD9-81ED-4DB2-BD59-A6C34878D82A}">
                    <a16:rowId xmlns:a16="http://schemas.microsoft.com/office/drawing/2014/main" val="10000"/>
                  </a:ext>
                </a:extLst>
              </a:tr>
              <a:tr h="1060450">
                <a:tc>
                  <a:txBody>
                    <a:bodyPr/>
                    <a:lstStyle/>
                    <a:p>
                      <a:r>
                        <a:rPr lang="en-US" altLang="zh-CN" sz="2800" dirty="0"/>
                        <a:t>M</a:t>
                      </a:r>
                      <a:r>
                        <a:rPr lang="en-US" sz="2800" dirty="0"/>
                        <a:t>odel </a:t>
                      </a:r>
                      <a:r>
                        <a:rPr lang="en-US" altLang="zh-CN" sz="2800" dirty="0"/>
                        <a:t>how</a:t>
                      </a:r>
                      <a:r>
                        <a:rPr lang="zh-CN" altLang="en-US" sz="2800" dirty="0"/>
                        <a:t> </a:t>
                      </a:r>
                      <a:r>
                        <a:rPr lang="en-US" altLang="zh-CN" sz="2800" dirty="0"/>
                        <a:t>the</a:t>
                      </a:r>
                      <a:r>
                        <a:rPr lang="zh-CN" altLang="en-US" sz="2800" dirty="0"/>
                        <a:t> </a:t>
                      </a:r>
                      <a:r>
                        <a:rPr lang="en-US" altLang="zh-CN" sz="2800" dirty="0"/>
                        <a:t>data</a:t>
                      </a:r>
                      <a:r>
                        <a:rPr lang="zh-CN" altLang="en-US" sz="2800" dirty="0"/>
                        <a:t> </a:t>
                      </a:r>
                      <a:r>
                        <a:rPr lang="en-US" altLang="zh-CN" sz="2800" dirty="0"/>
                        <a:t>is</a:t>
                      </a:r>
                      <a:r>
                        <a:rPr lang="zh-CN" altLang="en-US" sz="2800" dirty="0"/>
                        <a:t> </a:t>
                      </a:r>
                      <a:r>
                        <a:rPr lang="en-US" altLang="zh-CN" sz="2800" dirty="0"/>
                        <a:t>generated</a:t>
                      </a:r>
                      <a:endParaRPr lang="en-US" sz="2800" dirty="0"/>
                    </a:p>
                  </a:txBody>
                  <a:tcPr/>
                </a:tc>
                <a:tc>
                  <a:txBody>
                    <a:bodyPr/>
                    <a:lstStyle/>
                    <a:p>
                      <a:r>
                        <a:rPr lang="en-US" altLang="zh-CN" sz="2800" dirty="0"/>
                        <a:t>L</a:t>
                      </a:r>
                      <a:r>
                        <a:rPr lang="en-US" sz="2800" dirty="0"/>
                        <a:t>earn the (hard or soft) boundary between classes</a:t>
                      </a:r>
                    </a:p>
                  </a:txBody>
                  <a:tcPr/>
                </a:tc>
                <a:extLst>
                  <a:ext uri="{0D108BD9-81ED-4DB2-BD59-A6C34878D82A}">
                    <a16:rowId xmlns:a16="http://schemas.microsoft.com/office/drawing/2014/main" val="10001"/>
                  </a:ext>
                </a:extLst>
              </a:tr>
              <a:tr h="1060450">
                <a:tc>
                  <a:txBody>
                    <a:bodyPr/>
                    <a:lstStyle/>
                    <a:p>
                      <a:r>
                        <a:rPr lang="en-US" altLang="zh-CN" sz="2800" dirty="0"/>
                        <a:t>There</a:t>
                      </a:r>
                      <a:r>
                        <a:rPr lang="zh-CN" altLang="en-US" sz="2800" dirty="0"/>
                        <a:t> </a:t>
                      </a:r>
                      <a:r>
                        <a:rPr lang="en-US" altLang="zh-CN" sz="2800" dirty="0"/>
                        <a:t>is</a:t>
                      </a:r>
                      <a:r>
                        <a:rPr lang="zh-CN" altLang="en-US" sz="2800" dirty="0"/>
                        <a:t> </a:t>
                      </a:r>
                      <a:r>
                        <a:rPr lang="en-US" altLang="zh-CN" sz="2800" dirty="0"/>
                        <a:t>a</a:t>
                      </a:r>
                      <a:r>
                        <a:rPr lang="zh-CN" altLang="en-US" sz="2800" dirty="0"/>
                        <a:t> </a:t>
                      </a:r>
                      <a:r>
                        <a:rPr lang="en-US" altLang="zh-CN" sz="2800" dirty="0"/>
                        <a:t>generative</a:t>
                      </a:r>
                      <a:r>
                        <a:rPr lang="zh-CN" altLang="en-US" sz="2800" dirty="0"/>
                        <a:t> </a:t>
                      </a:r>
                      <a:r>
                        <a:rPr lang="en-US" altLang="zh-CN" sz="2800" dirty="0"/>
                        <a:t>process</a:t>
                      </a:r>
                      <a:endParaRPr lang="en-US" sz="2800" dirty="0"/>
                    </a:p>
                  </a:txBody>
                  <a:tcPr/>
                </a:tc>
                <a:tc>
                  <a:txBody>
                    <a:bodyPr/>
                    <a:lstStyle/>
                    <a:p>
                      <a:r>
                        <a:rPr lang="en-US" altLang="zh-CN" sz="2800" dirty="0"/>
                        <a:t>There</a:t>
                      </a:r>
                      <a:r>
                        <a:rPr lang="zh-CN" altLang="en-US" sz="2800" dirty="0"/>
                        <a:t> </a:t>
                      </a:r>
                      <a:r>
                        <a:rPr lang="en-US" altLang="zh-CN" sz="2800" dirty="0"/>
                        <a:t>is</a:t>
                      </a:r>
                      <a:r>
                        <a:rPr lang="zh-CN" altLang="en-US" sz="2800" dirty="0"/>
                        <a:t> </a:t>
                      </a:r>
                      <a:r>
                        <a:rPr lang="en-US" altLang="zh-CN" sz="2800" dirty="0"/>
                        <a:t>a</a:t>
                      </a:r>
                      <a:r>
                        <a:rPr lang="zh-CN" altLang="en-US" sz="2800" dirty="0"/>
                        <a:t> </a:t>
                      </a:r>
                      <a:r>
                        <a:rPr lang="en-US" altLang="zh-CN" sz="2800" dirty="0"/>
                        <a:t>decision</a:t>
                      </a:r>
                      <a:r>
                        <a:rPr lang="zh-CN" altLang="en-US" sz="2800" dirty="0"/>
                        <a:t> </a:t>
                      </a:r>
                      <a:r>
                        <a:rPr lang="en-US" altLang="zh-CN" sz="2800" dirty="0"/>
                        <a:t>boundary</a:t>
                      </a:r>
                      <a:endParaRPr lang="en-US" sz="2800" dirty="0"/>
                    </a:p>
                  </a:txBody>
                  <a:tcPr/>
                </a:tc>
                <a:extLst>
                  <a:ext uri="{0D108BD9-81ED-4DB2-BD59-A6C34878D82A}">
                    <a16:rowId xmlns:a16="http://schemas.microsoft.com/office/drawing/2014/main" val="10002"/>
                  </a:ext>
                </a:extLst>
              </a:tr>
              <a:tr h="1060450">
                <a:tc>
                  <a:txBody>
                    <a:bodyPr/>
                    <a:lstStyle/>
                    <a:p>
                      <a:r>
                        <a:rPr lang="en-US" altLang="zh-CN" sz="2800" dirty="0"/>
                        <a:t>Mixture</a:t>
                      </a:r>
                      <a:r>
                        <a:rPr lang="zh-CN" altLang="en-US" sz="2800" dirty="0"/>
                        <a:t> </a:t>
                      </a:r>
                      <a:r>
                        <a:rPr lang="en-US" altLang="zh-CN" sz="2800" dirty="0"/>
                        <a:t>Gaussian</a:t>
                      </a:r>
                      <a:r>
                        <a:rPr lang="zh-CN" altLang="en-US" sz="2800" dirty="0"/>
                        <a:t> </a:t>
                      </a:r>
                      <a:r>
                        <a:rPr lang="en-US" altLang="zh-CN" sz="2800" dirty="0"/>
                        <a:t>Model</a:t>
                      </a:r>
                    </a:p>
                    <a:p>
                      <a:r>
                        <a:rPr lang="en-US" altLang="zh-CN" sz="2800" dirty="0"/>
                        <a:t>LDA</a:t>
                      </a:r>
                      <a:endParaRPr lang="en-US" sz="2800" dirty="0"/>
                    </a:p>
                  </a:txBody>
                  <a:tcPr/>
                </a:tc>
                <a:tc>
                  <a:txBody>
                    <a:bodyPr/>
                    <a:lstStyle/>
                    <a:p>
                      <a:r>
                        <a:rPr lang="en-US" altLang="zh-CN" sz="2800" dirty="0"/>
                        <a:t>SVM</a:t>
                      </a:r>
                    </a:p>
                    <a:p>
                      <a:r>
                        <a:rPr lang="en-US" altLang="zh-CN" sz="2800" dirty="0"/>
                        <a:t>Linear</a:t>
                      </a:r>
                      <a:r>
                        <a:rPr lang="zh-CN" altLang="en-US" sz="2800" dirty="0"/>
                        <a:t> </a:t>
                      </a:r>
                      <a:r>
                        <a:rPr lang="en-US" altLang="zh-CN" sz="2800" dirty="0"/>
                        <a:t>classification</a:t>
                      </a:r>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4979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t>Goal of Topic Modeling</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9200"/>
            <a:ext cx="9067800" cy="5001369"/>
          </a:xfrm>
          <a:prstGeom prst="rect">
            <a:avLst/>
          </a:prstGeom>
        </p:spPr>
        <p:txBody>
          <a:bodyPr wrap="square">
            <a:spAutoFit/>
          </a:bodyPr>
          <a:lstStyle/>
          <a:p>
            <a:pPr eaLnBrk="0" hangingPunct="0">
              <a:spcBef>
                <a:spcPts val="600"/>
              </a:spcBef>
              <a:spcAft>
                <a:spcPts val="600"/>
              </a:spcAft>
              <a:defRPr/>
            </a:pPr>
            <a:r>
              <a:rPr lang="en-US" sz="3200" dirty="0"/>
              <a:t>Automatically discover the topics from a collection of documents</a:t>
            </a:r>
          </a:p>
          <a:p>
            <a:pPr marL="457200" indent="-457200" eaLnBrk="0" hangingPunct="0">
              <a:spcBef>
                <a:spcPts val="600"/>
              </a:spcBef>
              <a:spcAft>
                <a:spcPts val="600"/>
              </a:spcAft>
              <a:buFont typeface="Arial" pitchFamily="34" charset="0"/>
              <a:buChar char="•"/>
              <a:defRPr/>
            </a:pPr>
            <a:r>
              <a:rPr lang="en-US" sz="2800" b="0" dirty="0">
                <a:latin typeface="Arial" charset="0"/>
                <a:cs typeface="+mn-cs"/>
              </a:rPr>
              <a:t>One paper may have several topics</a:t>
            </a:r>
          </a:p>
          <a:p>
            <a:pPr marL="457200" indent="-457200" eaLnBrk="0" hangingPunct="0">
              <a:spcBef>
                <a:spcPts val="600"/>
              </a:spcBef>
              <a:spcAft>
                <a:spcPts val="600"/>
              </a:spcAft>
              <a:buFont typeface="Arial" pitchFamily="34" charset="0"/>
              <a:buChar char="•"/>
              <a:defRPr/>
            </a:pPr>
            <a:r>
              <a:rPr lang="en-US" sz="2800" b="0" dirty="0">
                <a:latin typeface="Arial" charset="0"/>
                <a:cs typeface="+mn-cs"/>
              </a:rPr>
              <a:t>One topic is a distribution over words</a:t>
            </a:r>
          </a:p>
          <a:p>
            <a:pPr eaLnBrk="0" hangingPunct="0">
              <a:spcBef>
                <a:spcPts val="600"/>
              </a:spcBef>
              <a:spcAft>
                <a:spcPts val="600"/>
              </a:spcAft>
              <a:defRPr/>
            </a:pPr>
            <a:r>
              <a:rPr lang="en-US" sz="3000" dirty="0">
                <a:latin typeface="Arial" charset="0"/>
                <a:cs typeface="+mn-cs"/>
              </a:rPr>
              <a:t>Benefits</a:t>
            </a:r>
            <a:r>
              <a:rPr lang="en-US" sz="3000" b="0" dirty="0">
                <a:latin typeface="Arial" charset="0"/>
                <a:cs typeface="+mn-cs"/>
              </a:rPr>
              <a:t>:</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Discover hidden themes</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Helps on understanding and annotating documents</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Reduce dimensionality</a:t>
            </a:r>
          </a:p>
          <a:p>
            <a:pPr eaLnBrk="0" hangingPunct="0">
              <a:spcBef>
                <a:spcPts val="600"/>
              </a:spcBef>
              <a:spcAft>
                <a:spcPts val="600"/>
              </a:spcAft>
              <a:defRPr/>
            </a:pPr>
            <a:r>
              <a:rPr lang="en-US" altLang="zh-CN" sz="2800" dirty="0">
                <a:latin typeface="Arial" charset="0"/>
                <a:cs typeface="+mn-cs"/>
              </a:rPr>
              <a:t>Popular</a:t>
            </a:r>
            <a:r>
              <a:rPr lang="zh-CN" altLang="en-US" sz="2800" dirty="0">
                <a:latin typeface="Arial" charset="0"/>
                <a:cs typeface="+mn-cs"/>
              </a:rPr>
              <a:t> </a:t>
            </a:r>
            <a:r>
              <a:rPr lang="en-US" altLang="zh-CN" sz="2800" dirty="0">
                <a:latin typeface="Arial" charset="0"/>
                <a:cs typeface="+mn-cs"/>
              </a:rPr>
              <a:t>models</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LDA,</a:t>
            </a:r>
            <a:r>
              <a:rPr lang="zh-CN" altLang="en-US" sz="2800" b="0" dirty="0">
                <a:latin typeface="Arial" charset="0"/>
                <a:cs typeface="+mn-cs"/>
              </a:rPr>
              <a:t> </a:t>
            </a:r>
            <a:r>
              <a:rPr lang="en-US" altLang="zh-CN" sz="2800" b="0" dirty="0" err="1">
                <a:latin typeface="Arial" charset="0"/>
                <a:cs typeface="+mn-cs"/>
              </a:rPr>
              <a:t>pLSA</a:t>
            </a:r>
            <a:r>
              <a:rPr lang="zh-CN" altLang="en-US" sz="2800" b="0" dirty="0">
                <a:latin typeface="Arial" charset="0"/>
                <a:cs typeface="+mn-cs"/>
              </a:rPr>
              <a:t> </a:t>
            </a:r>
            <a:r>
              <a:rPr lang="en-US" altLang="zh-CN" sz="2800" b="0" dirty="0">
                <a:latin typeface="Arial" charset="0"/>
                <a:cs typeface="+mn-cs"/>
              </a:rPr>
              <a:t>(or</a:t>
            </a:r>
            <a:r>
              <a:rPr lang="zh-CN" altLang="en-US" sz="2800" b="0" dirty="0">
                <a:latin typeface="Arial" charset="0"/>
                <a:cs typeface="+mn-cs"/>
              </a:rPr>
              <a:t> </a:t>
            </a:r>
            <a:r>
              <a:rPr lang="en-US" altLang="zh-CN" sz="2800" b="0" dirty="0" err="1">
                <a:latin typeface="Arial" charset="0"/>
                <a:cs typeface="+mn-cs"/>
              </a:rPr>
              <a:t>pLSI</a:t>
            </a:r>
            <a:r>
              <a:rPr lang="en-US" altLang="zh-CN" sz="2800" b="0" dirty="0">
                <a:latin typeface="Arial" charset="0"/>
                <a:cs typeface="+mn-cs"/>
              </a:rPr>
              <a:t>) </a:t>
            </a:r>
            <a:r>
              <a:rPr lang="en-US" altLang="zh-CN" sz="2800" b="0" dirty="0" err="1">
                <a:latin typeface="Arial" charset="0"/>
                <a:cs typeface="+mn-cs"/>
              </a:rPr>
              <a:t>etc</a:t>
            </a:r>
            <a:endParaRPr lang="en-US" sz="2800" b="0" dirty="0">
              <a:latin typeface="Arial" charset="0"/>
              <a:cs typeface="+mn-cs"/>
            </a:endParaRPr>
          </a:p>
        </p:txBody>
      </p:sp>
      <p:sp>
        <p:nvSpPr>
          <p:cNvPr id="2" name="TextBox 1"/>
          <p:cNvSpPr txBox="1"/>
          <p:nvPr/>
        </p:nvSpPr>
        <p:spPr>
          <a:xfrm>
            <a:off x="4906302" y="2597910"/>
            <a:ext cx="184666" cy="307777"/>
          </a:xfrm>
          <a:prstGeom prst="rect">
            <a:avLst/>
          </a:prstGeom>
          <a:noFill/>
        </p:spPr>
        <p:txBody>
          <a:bodyPr wrap="none" rtlCol="0">
            <a:spAutoFit/>
          </a:bodyPr>
          <a:lstStyle/>
          <a:p>
            <a:endParaRPr 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a:latin typeface="Arial" pitchFamily="34" charset="0"/>
                <a:cs typeface="Arial" pitchFamily="34" charset="0"/>
              </a:rPr>
              <a:t>Recall SVD</a:t>
            </a:r>
          </a:p>
        </p:txBody>
      </p:sp>
      <p:sp>
        <p:nvSpPr>
          <p:cNvPr id="56323" name="Rectangle 3"/>
          <p:cNvSpPr>
            <a:spLocks noGrp="1" noChangeArrowheads="1"/>
          </p:cNvSpPr>
          <p:nvPr>
            <p:ph type="body" idx="4294967295"/>
          </p:nvPr>
        </p:nvSpPr>
        <p:spPr>
          <a:xfrm>
            <a:off x="0" y="1295400"/>
            <a:ext cx="7772400" cy="4119563"/>
          </a:xfrm>
        </p:spPr>
        <p:txBody>
          <a:bodyPr/>
          <a:lstStyle/>
          <a:p>
            <a:pPr marL="0" indent="0">
              <a:lnSpc>
                <a:spcPct val="90000"/>
              </a:lnSpc>
              <a:buNone/>
            </a:pPr>
            <a:r>
              <a:rPr lang="en-US" b="1" dirty="0"/>
              <a:t>A</a:t>
            </a:r>
            <a:r>
              <a:rPr lang="en-US" dirty="0"/>
              <a:t> = </a:t>
            </a:r>
            <a:r>
              <a:rPr lang="en-US" b="1" dirty="0"/>
              <a:t>U</a:t>
            </a:r>
            <a:r>
              <a:rPr lang="en-US" dirty="0">
                <a:latin typeface="Arial" pitchFamily="34" charset="0"/>
                <a:cs typeface="Arial" pitchFamily="34" charset="0"/>
              </a:rPr>
              <a:t> </a:t>
            </a:r>
            <a:r>
              <a:rPr lang="en-US" b="1" dirty="0">
                <a:latin typeface="Arial" pitchFamily="34" charset="0"/>
                <a:cs typeface="Arial" pitchFamily="34" charset="0"/>
              </a:rPr>
              <a:t>S</a:t>
            </a:r>
            <a:r>
              <a:rPr lang="en-US" dirty="0"/>
              <a:t> </a:t>
            </a:r>
            <a:r>
              <a:rPr lang="en-US" b="1" dirty="0"/>
              <a:t>V</a:t>
            </a:r>
            <a:r>
              <a:rPr lang="en-US" baseline="30000" dirty="0"/>
              <a:t>T </a:t>
            </a:r>
            <a:r>
              <a:rPr lang="en-US" dirty="0"/>
              <a:t>- </a:t>
            </a:r>
            <a:r>
              <a:rPr lang="en-US" dirty="0">
                <a:latin typeface="Arial" pitchFamily="34" charset="0"/>
                <a:cs typeface="Arial" pitchFamily="34" charset="0"/>
              </a:rPr>
              <a:t>example:</a:t>
            </a:r>
          </a:p>
          <a:p>
            <a:pPr eaLnBrk="1" hangingPunct="1">
              <a:lnSpc>
                <a:spcPct val="90000"/>
              </a:lnSpc>
            </a:pPr>
            <a:endParaRPr lang="en-US" dirty="0"/>
          </a:p>
        </p:txBody>
      </p:sp>
      <p:graphicFrame>
        <p:nvGraphicFramePr>
          <p:cNvPr id="56324" name="Object 4"/>
          <p:cNvGraphicFramePr>
            <a:graphicFrameLocks noChangeAspect="1"/>
          </p:cNvGraphicFramePr>
          <p:nvPr>
            <p:extLst>
              <p:ext uri="{D42A27DB-BD31-4B8C-83A1-F6EECF244321}">
                <p14:modId xmlns:p14="http://schemas.microsoft.com/office/powerpoint/2010/main" val="664345900"/>
              </p:ext>
            </p:extLst>
          </p:nvPr>
        </p:nvGraphicFramePr>
        <p:xfrm>
          <a:off x="1047750" y="3254375"/>
          <a:ext cx="2065338" cy="2571750"/>
        </p:xfrm>
        <a:graphic>
          <a:graphicData uri="http://schemas.openxmlformats.org/presentationml/2006/ole">
            <mc:AlternateContent xmlns:mc="http://schemas.openxmlformats.org/markup-compatibility/2006">
              <mc:Choice xmlns:v="urn:schemas-microsoft-com:vml" Requires="v">
                <p:oleObj spid="_x0000_s5340" name="Document" r:id="rId3" imgW="3261360" imgH="4058920" progId="Word.Document.8">
                  <p:embed/>
                </p:oleObj>
              </mc:Choice>
              <mc:Fallback>
                <p:oleObj name="Document" r:id="rId3" imgW="3261360" imgH="40589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3254375"/>
                        <a:ext cx="2065338" cy="25717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6325" name="Freeform 5"/>
          <p:cNvSpPr>
            <a:spLocks/>
          </p:cNvSpPr>
          <p:nvPr/>
        </p:nvSpPr>
        <p:spPr bwMode="auto">
          <a:xfrm>
            <a:off x="9715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26" name="Freeform 6"/>
          <p:cNvSpPr>
            <a:spLocks/>
          </p:cNvSpPr>
          <p:nvPr/>
        </p:nvSpPr>
        <p:spPr bwMode="auto">
          <a:xfrm flipH="1">
            <a:off x="27241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27" name="Text Box 7"/>
          <p:cNvSpPr txBox="1">
            <a:spLocks noChangeArrowheads="1"/>
          </p:cNvSpPr>
          <p:nvPr/>
        </p:nvSpPr>
        <p:spPr bwMode="auto">
          <a:xfrm>
            <a:off x="855663" y="2644775"/>
            <a:ext cx="6905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data</a:t>
            </a:r>
            <a:endParaRPr lang="en-US" sz="2800">
              <a:latin typeface="Times New Roman" pitchFamily="18" charset="0"/>
            </a:endParaRPr>
          </a:p>
        </p:txBody>
      </p:sp>
      <p:sp>
        <p:nvSpPr>
          <p:cNvPr id="56328" name="Text Box 8"/>
          <p:cNvSpPr txBox="1">
            <a:spLocks noChangeArrowheads="1"/>
          </p:cNvSpPr>
          <p:nvPr/>
        </p:nvSpPr>
        <p:spPr bwMode="auto">
          <a:xfrm>
            <a:off x="1352550" y="2339975"/>
            <a:ext cx="61118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inf</a:t>
            </a:r>
            <a:r>
              <a:rPr lang="en-US" sz="2800">
                <a:latin typeface="Times New Roman" pitchFamily="18" charset="0"/>
              </a:rPr>
              <a:t>.</a:t>
            </a:r>
          </a:p>
        </p:txBody>
      </p:sp>
      <p:sp>
        <p:nvSpPr>
          <p:cNvPr id="56329" name="Text Box 9"/>
          <p:cNvSpPr txBox="1">
            <a:spLocks noChangeArrowheads="1"/>
          </p:cNvSpPr>
          <p:nvPr/>
        </p:nvSpPr>
        <p:spPr bwMode="auto">
          <a:xfrm>
            <a:off x="1504950" y="1981200"/>
            <a:ext cx="11969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dirty="0">
                <a:latin typeface="Times New Roman" pitchFamily="18" charset="0"/>
              </a:rPr>
              <a:t>retrieval</a:t>
            </a:r>
            <a:endParaRPr lang="en-US" sz="2800" dirty="0">
              <a:latin typeface="Times New Roman" pitchFamily="18" charset="0"/>
            </a:endParaRPr>
          </a:p>
        </p:txBody>
      </p:sp>
      <p:sp>
        <p:nvSpPr>
          <p:cNvPr id="56330" name="Text Box 10"/>
          <p:cNvSpPr txBox="1">
            <a:spLocks noChangeArrowheads="1"/>
          </p:cNvSpPr>
          <p:nvPr/>
        </p:nvSpPr>
        <p:spPr bwMode="auto">
          <a:xfrm>
            <a:off x="2038350" y="2568575"/>
            <a:ext cx="809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brain</a:t>
            </a:r>
            <a:endParaRPr lang="en-US" sz="2800">
              <a:latin typeface="Times New Roman" pitchFamily="18" charset="0"/>
            </a:endParaRPr>
          </a:p>
        </p:txBody>
      </p:sp>
      <p:sp>
        <p:nvSpPr>
          <p:cNvPr id="56331" name="Text Box 11"/>
          <p:cNvSpPr txBox="1">
            <a:spLocks noChangeArrowheads="1"/>
          </p:cNvSpPr>
          <p:nvPr/>
        </p:nvSpPr>
        <p:spPr bwMode="auto">
          <a:xfrm>
            <a:off x="2724150" y="2416175"/>
            <a:ext cx="7254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lung</a:t>
            </a:r>
            <a:endParaRPr lang="en-US" sz="2800">
              <a:latin typeface="Times New Roman" pitchFamily="18" charset="0"/>
            </a:endParaRPr>
          </a:p>
        </p:txBody>
      </p:sp>
      <p:sp>
        <p:nvSpPr>
          <p:cNvPr id="56332" name="Line 12"/>
          <p:cNvSpPr>
            <a:spLocks noChangeShapeType="1"/>
          </p:cNvSpPr>
          <p:nvPr/>
        </p:nvSpPr>
        <p:spPr bwMode="auto">
          <a:xfrm>
            <a:off x="1954213" y="2644775"/>
            <a:ext cx="0" cy="304800"/>
          </a:xfrm>
          <a:prstGeom prst="line">
            <a:avLst/>
          </a:prstGeom>
          <a:noFill/>
          <a:ln w="15875">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aphicFrame>
        <p:nvGraphicFramePr>
          <p:cNvPr id="56333" name="Object 13"/>
          <p:cNvGraphicFramePr>
            <a:graphicFrameLocks noChangeAspect="1"/>
          </p:cNvGraphicFramePr>
          <p:nvPr>
            <p:extLst>
              <p:ext uri="{D42A27DB-BD31-4B8C-83A1-F6EECF244321}">
                <p14:modId xmlns:p14="http://schemas.microsoft.com/office/powerpoint/2010/main" val="1379884883"/>
              </p:ext>
            </p:extLst>
          </p:nvPr>
        </p:nvGraphicFramePr>
        <p:xfrm>
          <a:off x="3562350" y="3178175"/>
          <a:ext cx="1244600" cy="2762250"/>
        </p:xfrm>
        <a:graphic>
          <a:graphicData uri="http://schemas.openxmlformats.org/presentationml/2006/ole">
            <mc:AlternateContent xmlns:mc="http://schemas.openxmlformats.org/markup-compatibility/2006">
              <mc:Choice xmlns:v="urn:schemas-microsoft-com:vml" Requires="v">
                <p:oleObj spid="_x0000_s5341" name="Document" r:id="rId5" imgW="1831340" imgH="4058920" progId="Word.Document.8">
                  <p:embed/>
                </p:oleObj>
              </mc:Choice>
              <mc:Fallback>
                <p:oleObj name="Document" r:id="rId5" imgW="1831340" imgH="40589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50" y="3178175"/>
                        <a:ext cx="1244600" cy="2762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6334" name="Freeform 14"/>
          <p:cNvSpPr>
            <a:spLocks/>
          </p:cNvSpPr>
          <p:nvPr/>
        </p:nvSpPr>
        <p:spPr bwMode="auto">
          <a:xfrm flipH="1">
            <a:off x="4705350" y="3178175"/>
            <a:ext cx="1524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35" name="Freeform 15"/>
          <p:cNvSpPr>
            <a:spLocks/>
          </p:cNvSpPr>
          <p:nvPr/>
        </p:nvSpPr>
        <p:spPr bwMode="auto">
          <a:xfrm>
            <a:off x="34099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36" name="Text Box 16"/>
          <p:cNvSpPr txBox="1">
            <a:spLocks noChangeArrowheads="1"/>
          </p:cNvSpPr>
          <p:nvPr/>
        </p:nvSpPr>
        <p:spPr bwMode="auto">
          <a:xfrm>
            <a:off x="3028950" y="4092575"/>
            <a:ext cx="3841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a:t>
            </a:r>
          </a:p>
        </p:txBody>
      </p:sp>
      <p:sp>
        <p:nvSpPr>
          <p:cNvPr id="56337" name="Line 17"/>
          <p:cNvSpPr>
            <a:spLocks noChangeShapeType="1"/>
          </p:cNvSpPr>
          <p:nvPr/>
        </p:nvSpPr>
        <p:spPr bwMode="auto">
          <a:xfrm flipV="1">
            <a:off x="438150" y="3178175"/>
            <a:ext cx="0" cy="533400"/>
          </a:xfrm>
          <a:prstGeom prst="line">
            <a:avLst/>
          </a:prstGeom>
          <a:noFill/>
          <a:ln w="158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38" name="Text Box 18"/>
          <p:cNvSpPr txBox="1">
            <a:spLocks noChangeArrowheads="1"/>
          </p:cNvSpPr>
          <p:nvPr/>
        </p:nvSpPr>
        <p:spPr bwMode="auto">
          <a:xfrm>
            <a:off x="206375" y="3681413"/>
            <a:ext cx="6191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CS</a:t>
            </a:r>
          </a:p>
        </p:txBody>
      </p:sp>
      <p:sp>
        <p:nvSpPr>
          <p:cNvPr id="56339" name="Text Box 19"/>
          <p:cNvSpPr txBox="1">
            <a:spLocks noChangeArrowheads="1"/>
          </p:cNvSpPr>
          <p:nvPr/>
        </p:nvSpPr>
        <p:spPr bwMode="auto">
          <a:xfrm>
            <a:off x="133350" y="5083175"/>
            <a:ext cx="7572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MD</a:t>
            </a:r>
          </a:p>
        </p:txBody>
      </p:sp>
      <p:sp>
        <p:nvSpPr>
          <p:cNvPr id="56340" name="Line 20"/>
          <p:cNvSpPr>
            <a:spLocks noChangeShapeType="1"/>
          </p:cNvSpPr>
          <p:nvPr/>
        </p:nvSpPr>
        <p:spPr bwMode="auto">
          <a:xfrm>
            <a:off x="438150" y="4244975"/>
            <a:ext cx="0" cy="228600"/>
          </a:xfrm>
          <a:prstGeom prst="line">
            <a:avLst/>
          </a:prstGeom>
          <a:noFill/>
          <a:ln w="158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41" name="Line 21"/>
          <p:cNvSpPr>
            <a:spLocks noChangeShapeType="1"/>
          </p:cNvSpPr>
          <p:nvPr/>
        </p:nvSpPr>
        <p:spPr bwMode="auto">
          <a:xfrm flipV="1">
            <a:off x="438150" y="4702175"/>
            <a:ext cx="0" cy="457200"/>
          </a:xfrm>
          <a:prstGeom prst="line">
            <a:avLst/>
          </a:prstGeom>
          <a:noFill/>
          <a:ln w="158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42" name="Line 22"/>
          <p:cNvSpPr>
            <a:spLocks noChangeShapeType="1"/>
          </p:cNvSpPr>
          <p:nvPr/>
        </p:nvSpPr>
        <p:spPr bwMode="auto">
          <a:xfrm>
            <a:off x="438150" y="5540375"/>
            <a:ext cx="0" cy="228600"/>
          </a:xfrm>
          <a:prstGeom prst="line">
            <a:avLst/>
          </a:prstGeom>
          <a:noFill/>
          <a:ln w="158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aphicFrame>
        <p:nvGraphicFramePr>
          <p:cNvPr id="56343" name="Object 23"/>
          <p:cNvGraphicFramePr>
            <a:graphicFrameLocks noChangeAspect="1"/>
          </p:cNvGraphicFramePr>
          <p:nvPr>
            <p:extLst>
              <p:ext uri="{D42A27DB-BD31-4B8C-83A1-F6EECF244321}">
                <p14:modId xmlns:p14="http://schemas.microsoft.com/office/powerpoint/2010/main" val="402914956"/>
              </p:ext>
            </p:extLst>
          </p:nvPr>
        </p:nvGraphicFramePr>
        <p:xfrm>
          <a:off x="5467350" y="3940175"/>
          <a:ext cx="1219200" cy="911225"/>
        </p:xfrm>
        <a:graphic>
          <a:graphicData uri="http://schemas.openxmlformats.org/presentationml/2006/ole">
            <mc:AlternateContent xmlns:mc="http://schemas.openxmlformats.org/markup-compatibility/2006">
              <mc:Choice xmlns:v="urn:schemas-microsoft-com:vml" Requires="v">
                <p:oleObj spid="_x0000_s5342" name="Document" r:id="rId7" imgW="1816100" imgH="1361440" progId="Word.Document.8">
                  <p:embed/>
                </p:oleObj>
              </mc:Choice>
              <mc:Fallback>
                <p:oleObj name="Document" r:id="rId7" imgW="1816100" imgH="1361440"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7350" y="3940175"/>
                        <a:ext cx="1219200" cy="911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6344" name="Freeform 24"/>
          <p:cNvSpPr>
            <a:spLocks/>
          </p:cNvSpPr>
          <p:nvPr/>
        </p:nvSpPr>
        <p:spPr bwMode="auto">
          <a:xfrm>
            <a:off x="5314950" y="3863975"/>
            <a:ext cx="228600" cy="9906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45" name="Freeform 25"/>
          <p:cNvSpPr>
            <a:spLocks/>
          </p:cNvSpPr>
          <p:nvPr/>
        </p:nvSpPr>
        <p:spPr bwMode="auto">
          <a:xfrm flipH="1">
            <a:off x="6534150" y="3863975"/>
            <a:ext cx="228600" cy="9906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46" name="Text Box 26"/>
          <p:cNvSpPr txBox="1">
            <a:spLocks noChangeArrowheads="1"/>
          </p:cNvSpPr>
          <p:nvPr/>
        </p:nvSpPr>
        <p:spPr bwMode="auto">
          <a:xfrm>
            <a:off x="4933950" y="4016375"/>
            <a:ext cx="3619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x</a:t>
            </a:r>
          </a:p>
        </p:txBody>
      </p:sp>
      <p:graphicFrame>
        <p:nvGraphicFramePr>
          <p:cNvPr id="56347" name="Object 27"/>
          <p:cNvGraphicFramePr>
            <a:graphicFrameLocks noChangeAspect="1"/>
          </p:cNvGraphicFramePr>
          <p:nvPr>
            <p:extLst>
              <p:ext uri="{D42A27DB-BD31-4B8C-83A1-F6EECF244321}">
                <p14:modId xmlns:p14="http://schemas.microsoft.com/office/powerpoint/2010/main" val="2164467591"/>
              </p:ext>
            </p:extLst>
          </p:nvPr>
        </p:nvGraphicFramePr>
        <p:xfrm>
          <a:off x="5695950" y="5159375"/>
          <a:ext cx="3219450" cy="936625"/>
        </p:xfrm>
        <a:graphic>
          <a:graphicData uri="http://schemas.openxmlformats.org/presentationml/2006/ole">
            <mc:AlternateContent xmlns:mc="http://schemas.openxmlformats.org/markup-compatibility/2006">
              <mc:Choice xmlns:v="urn:schemas-microsoft-com:vml" Requires="v">
                <p:oleObj spid="_x0000_s5343" name="Document" r:id="rId9" imgW="4650740" imgH="1361440" progId="Word.Document.8">
                  <p:embed/>
                </p:oleObj>
              </mc:Choice>
              <mc:Fallback>
                <p:oleObj name="Document" r:id="rId9" imgW="4650740" imgH="1361440"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5950" y="5159375"/>
                        <a:ext cx="3219450" cy="936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6348" name="Text Box 28"/>
          <p:cNvSpPr txBox="1">
            <a:spLocks noChangeArrowheads="1"/>
          </p:cNvSpPr>
          <p:nvPr/>
        </p:nvSpPr>
        <p:spPr bwMode="auto">
          <a:xfrm>
            <a:off x="6991350" y="4016375"/>
            <a:ext cx="3619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type="none" w="sm" len="sm"/>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x</a:t>
            </a:r>
          </a:p>
        </p:txBody>
      </p:sp>
      <p:sp>
        <p:nvSpPr>
          <p:cNvPr id="56349" name="Freeform 29"/>
          <p:cNvSpPr>
            <a:spLocks/>
          </p:cNvSpPr>
          <p:nvPr/>
        </p:nvSpPr>
        <p:spPr bwMode="auto">
          <a:xfrm>
            <a:off x="5695950" y="515937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50" name="Freeform 30"/>
          <p:cNvSpPr>
            <a:spLocks/>
          </p:cNvSpPr>
          <p:nvPr/>
        </p:nvSpPr>
        <p:spPr bwMode="auto">
          <a:xfrm flipH="1">
            <a:off x="8667750" y="523557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351"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51DB5AC9-7A79-40CC-960D-F8F05BD33A50}"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20</a:t>
            </a:fld>
            <a:endParaRPr lang="en-US" b="0">
              <a:solidFill>
                <a:srgbClr val="000000"/>
              </a:solidFill>
              <a:latin typeface="Times New Roman"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42784800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dirty="0" err="1">
                <a:latin typeface="Arial"/>
                <a:cs typeface="Arial"/>
              </a:rPr>
              <a:t>pLSI</a:t>
            </a:r>
            <a:r>
              <a:rPr lang="en-US" altLang="zh-CN" dirty="0">
                <a:latin typeface="Arial"/>
                <a:cs typeface="Arial"/>
              </a:rPr>
              <a:t>,</a:t>
            </a:r>
            <a:r>
              <a:rPr lang="zh-CN" altLang="en-US" dirty="0">
                <a:latin typeface="Arial"/>
                <a:cs typeface="Arial"/>
              </a:rPr>
              <a:t> </a:t>
            </a:r>
            <a:r>
              <a:rPr lang="en-US" dirty="0">
                <a:latin typeface="Arial"/>
                <a:cs typeface="Arial"/>
              </a:rPr>
              <a:t>probabilistic</a:t>
            </a:r>
            <a:r>
              <a:rPr lang="zh-CN" altLang="en-US" dirty="0">
                <a:latin typeface="Arial"/>
                <a:cs typeface="Arial"/>
              </a:rPr>
              <a:t> </a:t>
            </a:r>
            <a:r>
              <a:rPr lang="en-US" altLang="zh-CN" dirty="0">
                <a:latin typeface="Arial"/>
                <a:cs typeface="Arial"/>
              </a:rPr>
              <a:t>LSI</a:t>
            </a:r>
            <a:r>
              <a:rPr lang="zh-CN" altLang="en-US" dirty="0">
                <a:latin typeface="Arial"/>
                <a:cs typeface="Arial"/>
              </a:rPr>
              <a:t> </a:t>
            </a:r>
            <a:r>
              <a:rPr lang="en-US" altLang="zh-CN" sz="2400" dirty="0">
                <a:latin typeface="Arial"/>
                <a:cs typeface="Arial"/>
              </a:rPr>
              <a:t>(aspect</a:t>
            </a:r>
            <a:r>
              <a:rPr lang="zh-CN" altLang="en-US" sz="2400" dirty="0">
                <a:latin typeface="Arial"/>
                <a:cs typeface="Arial"/>
              </a:rPr>
              <a:t> </a:t>
            </a:r>
            <a:r>
              <a:rPr lang="en-US" altLang="zh-CN" sz="2400" dirty="0">
                <a:latin typeface="Arial"/>
                <a:cs typeface="Arial"/>
              </a:rPr>
              <a:t>model)</a:t>
            </a:r>
            <a:endParaRPr lang="en-US" sz="5400" dirty="0">
              <a:solidFill>
                <a:schemeClr val="tx1"/>
              </a:solidFill>
              <a:latin typeface="Arial"/>
              <a:cs typeface="Arial"/>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20212"/>
            <a:ext cx="8458200" cy="3046988"/>
          </a:xfrm>
          <a:prstGeom prst="rect">
            <a:avLst/>
          </a:prstGeom>
        </p:spPr>
        <p:txBody>
          <a:bodyPr wrap="square">
            <a:spAutoFit/>
          </a:bodyPr>
          <a:lstStyle/>
          <a:p>
            <a:pPr eaLnBrk="0" hangingPunct="0">
              <a:spcBef>
                <a:spcPts val="600"/>
              </a:spcBef>
              <a:spcAft>
                <a:spcPts val="600"/>
              </a:spcAft>
              <a:defRPr/>
            </a:pPr>
            <a:r>
              <a:rPr lang="en-US" altLang="zh-CN" sz="3200" b="0" dirty="0">
                <a:solidFill>
                  <a:srgbClr val="000000"/>
                </a:solidFill>
                <a:latin typeface="Arial" charset="0"/>
                <a:cs typeface="+mn-cs"/>
              </a:rPr>
              <a:t>A</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generative</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model</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following</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LSI</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(SVD)</a:t>
            </a:r>
            <a:r>
              <a:rPr lang="en-US" sz="3200" b="0" dirty="0">
                <a:solidFill>
                  <a:srgbClr val="C00000"/>
                </a:solidFill>
                <a:latin typeface="Arial" charset="0"/>
                <a:cs typeface="+mn-cs"/>
              </a:rPr>
              <a:t>  </a:t>
            </a:r>
          </a:p>
          <a:p>
            <a:pPr marL="914400" lvl="1" indent="-457200" eaLnBrk="0" hangingPunct="0">
              <a:spcBef>
                <a:spcPts val="600"/>
              </a:spcBef>
              <a:spcAft>
                <a:spcPts val="600"/>
              </a:spcAft>
              <a:buFont typeface="Arial" pitchFamily="34" charset="0"/>
              <a:buChar char="•"/>
              <a:defRPr/>
            </a:pPr>
            <a:r>
              <a:rPr lang="en-US" altLang="zh-CN" sz="2800" b="0" dirty="0">
                <a:latin typeface="Arial" charset="0"/>
                <a:cs typeface="+mn-cs"/>
              </a:rPr>
              <a:t>For</a:t>
            </a:r>
            <a:r>
              <a:rPr lang="zh-CN" altLang="en-US" sz="2800" b="0" dirty="0">
                <a:latin typeface="Arial" charset="0"/>
                <a:cs typeface="+mn-cs"/>
              </a:rPr>
              <a:t> </a:t>
            </a:r>
            <a:r>
              <a:rPr lang="en-US" altLang="zh-CN" sz="2800" b="0" dirty="0">
                <a:latin typeface="Arial" charset="0"/>
                <a:cs typeface="+mn-cs"/>
              </a:rPr>
              <a:t>each</a:t>
            </a:r>
            <a:r>
              <a:rPr lang="zh-CN" altLang="en-US" sz="2800" b="0" dirty="0">
                <a:latin typeface="Arial" charset="0"/>
                <a:cs typeface="+mn-cs"/>
              </a:rPr>
              <a:t> </a:t>
            </a:r>
            <a:r>
              <a:rPr lang="en-US" altLang="zh-CN" sz="2800" b="0" dirty="0">
                <a:latin typeface="Arial" charset="0"/>
                <a:cs typeface="+mn-cs"/>
              </a:rPr>
              <a:t>document</a:t>
            </a:r>
            <a:r>
              <a:rPr lang="zh-CN" altLang="en-US" sz="2800" b="0" dirty="0">
                <a:latin typeface="Arial" charset="0"/>
                <a:cs typeface="+mn-cs"/>
              </a:rPr>
              <a:t> </a:t>
            </a:r>
            <a:r>
              <a:rPr lang="en-US" altLang="zh-CN" sz="2800" b="0" dirty="0">
                <a:latin typeface="Arial" charset="0"/>
                <a:cs typeface="+mn-cs"/>
              </a:rPr>
              <a:t>d</a:t>
            </a:r>
          </a:p>
          <a:p>
            <a:pPr marL="1371600" lvl="2" indent="-457200" eaLnBrk="0" hangingPunct="0">
              <a:spcBef>
                <a:spcPts val="0"/>
              </a:spcBef>
              <a:spcAft>
                <a:spcPts val="0"/>
              </a:spcAft>
              <a:buFont typeface="Arial" pitchFamily="34" charset="0"/>
              <a:buChar char="•"/>
              <a:defRPr/>
            </a:pPr>
            <a:r>
              <a:rPr lang="en-US" altLang="zh-CN" sz="2800" b="0" dirty="0">
                <a:latin typeface="Arial" charset="0"/>
                <a:cs typeface="+mn-cs"/>
              </a:rPr>
              <a:t>Pick</a:t>
            </a:r>
            <a:r>
              <a:rPr lang="zh-CN" altLang="en-US" sz="2800" b="0" dirty="0">
                <a:latin typeface="Arial" charset="0"/>
                <a:cs typeface="+mn-cs"/>
              </a:rPr>
              <a:t> </a:t>
            </a:r>
            <a:r>
              <a:rPr lang="en-US" altLang="zh-CN" sz="2800" b="0" dirty="0">
                <a:latin typeface="Arial" charset="0"/>
                <a:cs typeface="+mn-cs"/>
              </a:rPr>
              <a:t>a</a:t>
            </a:r>
            <a:r>
              <a:rPr lang="zh-CN" altLang="en-US" sz="2800" b="0" dirty="0">
                <a:latin typeface="Arial" charset="0"/>
                <a:cs typeface="+mn-cs"/>
              </a:rPr>
              <a:t> </a:t>
            </a:r>
            <a:r>
              <a:rPr lang="en-US" altLang="zh-CN" sz="2800" b="0" dirty="0">
                <a:latin typeface="Arial" charset="0"/>
                <a:cs typeface="+mn-cs"/>
              </a:rPr>
              <a:t>topic</a:t>
            </a:r>
            <a:r>
              <a:rPr lang="zh-CN" altLang="en-US" sz="2800" b="0" dirty="0">
                <a:latin typeface="Arial" charset="0"/>
                <a:cs typeface="+mn-cs"/>
              </a:rPr>
              <a:t> </a:t>
            </a:r>
            <a:r>
              <a:rPr lang="en-US" altLang="zh-CN" sz="2800" b="0" dirty="0">
                <a:latin typeface="Arial" charset="0"/>
                <a:cs typeface="+mn-cs"/>
              </a:rPr>
              <a:t>z,</a:t>
            </a:r>
            <a:r>
              <a:rPr lang="zh-CN" altLang="en-US" sz="2800" b="0" dirty="0">
                <a:latin typeface="Arial" charset="0"/>
                <a:cs typeface="+mn-cs"/>
              </a:rPr>
              <a:t> </a:t>
            </a:r>
            <a:r>
              <a:rPr lang="en-US" altLang="zh-CN" sz="2800" b="0" dirty="0">
                <a:latin typeface="Arial" charset="0"/>
                <a:cs typeface="+mn-cs"/>
              </a:rPr>
              <a:t>according</a:t>
            </a:r>
            <a:r>
              <a:rPr lang="zh-CN" altLang="en-US" sz="2800" b="0" dirty="0">
                <a:latin typeface="Arial" charset="0"/>
                <a:cs typeface="+mn-cs"/>
              </a:rPr>
              <a:t> </a:t>
            </a:r>
            <a:r>
              <a:rPr lang="en-US" altLang="zh-CN" sz="2800" b="0" dirty="0">
                <a:latin typeface="Arial" charset="0"/>
                <a:cs typeface="+mn-cs"/>
              </a:rPr>
              <a:t>to</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z|d</a:t>
            </a:r>
            <a:r>
              <a:rPr lang="en-US" altLang="zh-CN" sz="2800" b="0" dirty="0">
                <a:latin typeface="Arial" charset="0"/>
                <a:cs typeface="+mn-cs"/>
              </a:rPr>
              <a:t>)</a:t>
            </a:r>
          </a:p>
          <a:p>
            <a:pPr marL="1371600" lvl="2" indent="-457200" eaLnBrk="0" hangingPunct="0">
              <a:spcBef>
                <a:spcPts val="0"/>
              </a:spcBef>
              <a:spcAft>
                <a:spcPts val="0"/>
              </a:spcAft>
              <a:buFont typeface="Arial" pitchFamily="34" charset="0"/>
              <a:buChar char="•"/>
              <a:defRPr/>
            </a:pPr>
            <a:r>
              <a:rPr lang="en-US" altLang="zh-CN" sz="2800" b="0" dirty="0">
                <a:latin typeface="Arial" charset="0"/>
                <a:cs typeface="+mn-cs"/>
              </a:rPr>
              <a:t>Pick</a:t>
            </a:r>
            <a:r>
              <a:rPr lang="zh-CN" altLang="en-US" sz="2800" b="0" dirty="0">
                <a:latin typeface="Arial" charset="0"/>
                <a:cs typeface="+mn-cs"/>
              </a:rPr>
              <a:t> </a:t>
            </a:r>
            <a:r>
              <a:rPr lang="en-US" altLang="zh-CN" sz="2800" b="0" dirty="0">
                <a:latin typeface="Arial" charset="0"/>
                <a:cs typeface="+mn-cs"/>
              </a:rPr>
              <a:t>a</a:t>
            </a:r>
            <a:r>
              <a:rPr lang="zh-CN" altLang="en-US" sz="2800" b="0" dirty="0">
                <a:latin typeface="Arial" charset="0"/>
                <a:cs typeface="+mn-cs"/>
              </a:rPr>
              <a:t> </a:t>
            </a:r>
            <a:r>
              <a:rPr lang="en-US" altLang="zh-CN" sz="2800" b="0" dirty="0">
                <a:latin typeface="Arial" charset="0"/>
                <a:cs typeface="+mn-cs"/>
              </a:rPr>
              <a:t>word</a:t>
            </a:r>
            <a:r>
              <a:rPr lang="zh-CN" altLang="en-US" sz="2800" b="0" dirty="0">
                <a:latin typeface="Arial" charset="0"/>
                <a:cs typeface="+mn-cs"/>
              </a:rPr>
              <a:t> </a:t>
            </a:r>
            <a:r>
              <a:rPr lang="en-US" altLang="zh-CN" sz="2800" b="0" dirty="0">
                <a:latin typeface="Arial" charset="0"/>
                <a:cs typeface="+mn-cs"/>
              </a:rPr>
              <a:t>w,</a:t>
            </a:r>
            <a:r>
              <a:rPr lang="zh-CN" altLang="en-US" sz="2800" b="0" dirty="0">
                <a:latin typeface="Arial" charset="0"/>
                <a:cs typeface="+mn-cs"/>
              </a:rPr>
              <a:t> </a:t>
            </a:r>
            <a:r>
              <a:rPr lang="en-US" altLang="zh-CN" sz="2800" b="0" dirty="0">
                <a:latin typeface="Arial" charset="0"/>
                <a:cs typeface="+mn-cs"/>
              </a:rPr>
              <a:t>according</a:t>
            </a:r>
            <a:r>
              <a:rPr lang="zh-CN" altLang="en-US" sz="2800" b="0" dirty="0">
                <a:latin typeface="Arial" charset="0"/>
                <a:cs typeface="+mn-cs"/>
              </a:rPr>
              <a:t> </a:t>
            </a:r>
            <a:r>
              <a:rPr lang="en-US" altLang="zh-CN" sz="2800" b="0" dirty="0">
                <a:latin typeface="Arial" charset="0"/>
                <a:cs typeface="+mn-cs"/>
              </a:rPr>
              <a:t>to</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w|z</a:t>
            </a:r>
            <a:r>
              <a:rPr lang="en-US" altLang="zh-CN" sz="2800" b="0" dirty="0">
                <a:latin typeface="Arial" charset="0"/>
                <a:cs typeface="+mn-cs"/>
              </a:rPr>
              <a:t>)</a:t>
            </a:r>
          </a:p>
          <a:p>
            <a:pPr eaLnBrk="0" hangingPunct="0">
              <a:spcBef>
                <a:spcPts val="600"/>
              </a:spcBef>
              <a:spcAft>
                <a:spcPts val="600"/>
              </a:spcAft>
              <a:defRPr/>
            </a:pPr>
            <a:r>
              <a:rPr lang="en-US" altLang="zh-CN" sz="2800" b="0" dirty="0">
                <a:latin typeface="Arial" charset="0"/>
                <a:cs typeface="+mn-cs"/>
              </a:rPr>
              <a:t>P(</a:t>
            </a:r>
            <a:r>
              <a:rPr lang="en-US" altLang="zh-CN" sz="2800" b="0" dirty="0" err="1">
                <a:latin typeface="Arial" charset="0"/>
                <a:cs typeface="+mn-cs"/>
              </a:rPr>
              <a:t>z|d</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w|z</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can</a:t>
            </a:r>
            <a:r>
              <a:rPr lang="zh-CN" altLang="en-US" sz="2800" b="0" dirty="0">
                <a:latin typeface="Arial" charset="0"/>
                <a:cs typeface="+mn-cs"/>
              </a:rPr>
              <a:t> </a:t>
            </a:r>
            <a:r>
              <a:rPr lang="en-US" altLang="zh-CN" sz="2800" b="0" dirty="0">
                <a:latin typeface="Arial" charset="0"/>
                <a:cs typeface="+mn-cs"/>
              </a:rPr>
              <a:t>be</a:t>
            </a:r>
            <a:r>
              <a:rPr lang="zh-CN" altLang="en-US" sz="2800" b="0" dirty="0">
                <a:latin typeface="Arial" charset="0"/>
                <a:cs typeface="+mn-cs"/>
              </a:rPr>
              <a:t> </a:t>
            </a:r>
            <a:r>
              <a:rPr lang="en-US" altLang="zh-CN" sz="2800" b="0" dirty="0">
                <a:latin typeface="Arial" charset="0"/>
                <a:cs typeface="+mn-cs"/>
              </a:rPr>
              <a:t>found</a:t>
            </a:r>
            <a:r>
              <a:rPr lang="zh-CN" altLang="en-US" sz="2800" b="0" dirty="0">
                <a:latin typeface="Arial" charset="0"/>
                <a:cs typeface="+mn-cs"/>
              </a:rPr>
              <a:t> </a:t>
            </a:r>
            <a:r>
              <a:rPr lang="en-US" altLang="zh-CN" sz="2800" b="0" dirty="0">
                <a:latin typeface="Arial" charset="0"/>
                <a:cs typeface="+mn-cs"/>
              </a:rPr>
              <a:t>by</a:t>
            </a:r>
            <a:r>
              <a:rPr lang="zh-CN" altLang="en-US" sz="2800" b="0" dirty="0">
                <a:latin typeface="Arial" charset="0"/>
                <a:cs typeface="+mn-cs"/>
              </a:rPr>
              <a:t> </a:t>
            </a:r>
            <a:r>
              <a:rPr lang="en-US" altLang="zh-CN" sz="2800" b="0" dirty="0">
                <a:latin typeface="Arial" charset="0"/>
                <a:cs typeface="+mn-cs"/>
              </a:rPr>
              <a:t>maximizing</a:t>
            </a:r>
            <a:r>
              <a:rPr lang="zh-CN" altLang="en-US" sz="2800" b="0" dirty="0">
                <a:latin typeface="Arial" charset="0"/>
                <a:cs typeface="+mn-cs"/>
              </a:rPr>
              <a:t> </a:t>
            </a:r>
            <a:r>
              <a:rPr lang="en-US" altLang="zh-CN" sz="2800" b="0" dirty="0">
                <a:latin typeface="Arial" charset="0"/>
                <a:cs typeface="+mn-cs"/>
              </a:rPr>
              <a:t>(log)</a:t>
            </a:r>
            <a:r>
              <a:rPr lang="zh-CN" altLang="en-US" sz="2800" b="0" dirty="0">
                <a:latin typeface="Arial" charset="0"/>
                <a:cs typeface="+mn-cs"/>
              </a:rPr>
              <a:t> </a:t>
            </a:r>
            <a:r>
              <a:rPr lang="en-US" altLang="zh-CN" sz="2800" b="0" dirty="0">
                <a:latin typeface="Arial" charset="0"/>
                <a:cs typeface="+mn-cs"/>
              </a:rPr>
              <a:t>likelihood</a:t>
            </a:r>
            <a:r>
              <a:rPr lang="zh-CN" altLang="en-US" sz="2800" b="0" dirty="0">
                <a:latin typeface="Arial" charset="0"/>
                <a:cs typeface="+mn-cs"/>
              </a:rPr>
              <a:t> </a:t>
            </a:r>
            <a:r>
              <a:rPr lang="en-US" altLang="zh-CN" sz="2800" b="0" dirty="0">
                <a:latin typeface="Arial" charset="0"/>
                <a:cs typeface="+mn-cs"/>
              </a:rPr>
              <a:t>based</a:t>
            </a:r>
            <a:r>
              <a:rPr lang="zh-CN" altLang="en-US" sz="2800" b="0" dirty="0">
                <a:latin typeface="Arial" charset="0"/>
                <a:cs typeface="+mn-cs"/>
              </a:rPr>
              <a:t> </a:t>
            </a:r>
            <a:r>
              <a:rPr lang="en-US" altLang="zh-CN" sz="2800" b="0" dirty="0">
                <a:latin typeface="Arial" charset="0"/>
                <a:cs typeface="+mn-cs"/>
              </a:rPr>
              <a:t>on</a:t>
            </a:r>
            <a:r>
              <a:rPr lang="zh-CN" altLang="en-US" sz="2800" b="0" dirty="0">
                <a:latin typeface="Arial" charset="0"/>
                <a:cs typeface="+mn-cs"/>
              </a:rPr>
              <a:t> </a:t>
            </a:r>
            <a:r>
              <a:rPr lang="en-US" altLang="zh-CN" sz="2800" b="0" dirty="0">
                <a:latin typeface="Arial" charset="0"/>
                <a:cs typeface="+mn-cs"/>
              </a:rPr>
              <a:t>EM</a:t>
            </a:r>
            <a:r>
              <a:rPr lang="zh-CN" altLang="en-US" sz="2800" b="0" dirty="0">
                <a:latin typeface="Arial" charset="0"/>
                <a:cs typeface="+mn-cs"/>
              </a:rPr>
              <a:t> </a:t>
            </a:r>
            <a:r>
              <a:rPr lang="en-US" altLang="zh-CN" sz="2800" b="0" dirty="0">
                <a:latin typeface="Arial" charset="0"/>
                <a:cs typeface="+mn-cs"/>
              </a:rPr>
              <a:t>algorithm.</a:t>
            </a:r>
          </a:p>
        </p:txBody>
      </p:sp>
      <p:sp>
        <p:nvSpPr>
          <p:cNvPr id="2" name="TextBox 1"/>
          <p:cNvSpPr txBox="1"/>
          <p:nvPr/>
        </p:nvSpPr>
        <p:spPr>
          <a:xfrm>
            <a:off x="8163541" y="35387"/>
            <a:ext cx="990600" cy="523220"/>
          </a:xfrm>
          <a:prstGeom prst="rect">
            <a:avLst/>
          </a:prstGeom>
          <a:noFill/>
        </p:spPr>
        <p:txBody>
          <a:bodyPr wrap="square" rtlCol="0">
            <a:spAutoFit/>
          </a:bodyPr>
          <a:lstStyle/>
          <a:p>
            <a:r>
              <a:rPr lang="en-US" b="0" dirty="0"/>
              <a:t>Hofmann</a:t>
            </a:r>
            <a:r>
              <a:rPr lang="en-US" altLang="zh-CN" b="0" dirty="0"/>
              <a:t>,1999</a:t>
            </a:r>
            <a:endParaRPr lang="en-US" b="0" dirty="0"/>
          </a:p>
        </p:txBody>
      </p:sp>
      <p:grpSp>
        <p:nvGrpSpPr>
          <p:cNvPr id="33" name="Group 32"/>
          <p:cNvGrpSpPr/>
          <p:nvPr/>
        </p:nvGrpSpPr>
        <p:grpSpPr>
          <a:xfrm>
            <a:off x="914400" y="5943600"/>
            <a:ext cx="5943600" cy="914400"/>
            <a:chOff x="685800" y="4953000"/>
            <a:chExt cx="6172200" cy="1905000"/>
          </a:xfrm>
        </p:grpSpPr>
        <p:sp>
          <p:nvSpPr>
            <p:cNvPr id="7" name="Freeform 5"/>
            <p:cNvSpPr>
              <a:spLocks/>
            </p:cNvSpPr>
            <p:nvPr/>
          </p:nvSpPr>
          <p:spPr bwMode="auto">
            <a:xfrm>
              <a:off x="6858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 name="Freeform 6"/>
            <p:cNvSpPr>
              <a:spLocks/>
            </p:cNvSpPr>
            <p:nvPr/>
          </p:nvSpPr>
          <p:spPr bwMode="auto">
            <a:xfrm flipH="1">
              <a:off x="2000250" y="4953000"/>
              <a:ext cx="20955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 name="Freeform 14"/>
            <p:cNvSpPr>
              <a:spLocks/>
            </p:cNvSpPr>
            <p:nvPr/>
          </p:nvSpPr>
          <p:spPr bwMode="auto">
            <a:xfrm flipH="1">
              <a:off x="41910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 name="Freeform 15"/>
            <p:cNvSpPr>
              <a:spLocks/>
            </p:cNvSpPr>
            <p:nvPr/>
          </p:nvSpPr>
          <p:spPr bwMode="auto">
            <a:xfrm>
              <a:off x="33528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 name="Freeform 29"/>
            <p:cNvSpPr>
              <a:spLocks/>
            </p:cNvSpPr>
            <p:nvPr/>
          </p:nvSpPr>
          <p:spPr bwMode="auto">
            <a:xfrm>
              <a:off x="5029200" y="5937250"/>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 name="Freeform 30"/>
            <p:cNvSpPr>
              <a:spLocks/>
            </p:cNvSpPr>
            <p:nvPr/>
          </p:nvSpPr>
          <p:spPr bwMode="auto">
            <a:xfrm flipH="1">
              <a:off x="6705600" y="591502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 name="Notched Right Arrow 4"/>
            <p:cNvSpPr/>
            <p:nvPr/>
          </p:nvSpPr>
          <p:spPr bwMode="auto">
            <a:xfrm>
              <a:off x="2362200" y="5772150"/>
              <a:ext cx="838200" cy="609600"/>
            </a:xfrm>
            <a:prstGeom prst="notchedRightArrow">
              <a:avLst/>
            </a:prstGeom>
            <a:noFill/>
            <a:ln>
              <a:solidFill>
                <a:schemeClr val="tx1"/>
              </a:solidFill>
            </a:ln>
            <a:extLst/>
          </p:spPr>
          <p:txBody>
            <a:bodyPr rtlCol="0" anchor="ctr"/>
            <a:lstStyle/>
            <a:p>
              <a:pPr algn="ctr"/>
              <a:endParaRPr lang="en-US" i="1">
                <a:noFill/>
              </a:endParaRPr>
            </a:p>
          </p:txBody>
        </p:sp>
      </p:grpSp>
      <p:sp>
        <p:nvSpPr>
          <p:cNvPr id="34" name="Rectangle 33"/>
          <p:cNvSpPr/>
          <p:nvPr/>
        </p:nvSpPr>
        <p:spPr>
          <a:xfrm>
            <a:off x="3505200" y="6182380"/>
            <a:ext cx="1320722" cy="523220"/>
          </a:xfrm>
          <a:prstGeom prst="rect">
            <a:avLst/>
          </a:prstGeom>
        </p:spPr>
        <p:txBody>
          <a:bodyPr wrap="square">
            <a:spAutoFit/>
          </a:bodyPr>
          <a:lstStyle/>
          <a:p>
            <a:r>
              <a:rPr lang="en-US" altLang="zh-CN" sz="2800" b="0" dirty="0">
                <a:latin typeface="Arial" charset="0"/>
              </a:rPr>
              <a:t>P(</a:t>
            </a:r>
            <a:r>
              <a:rPr lang="en-US" altLang="zh-CN" sz="2800" b="0" dirty="0" err="1">
                <a:latin typeface="Arial" charset="0"/>
              </a:rPr>
              <a:t>z|d</a:t>
            </a:r>
            <a:r>
              <a:rPr lang="en-US" altLang="zh-CN" sz="2800" b="0" dirty="0">
                <a:latin typeface="Arial" charset="0"/>
              </a:rPr>
              <a:t>)</a:t>
            </a:r>
            <a:endParaRPr lang="en-US" sz="2800" dirty="0"/>
          </a:p>
        </p:txBody>
      </p:sp>
      <p:sp>
        <p:nvSpPr>
          <p:cNvPr id="35" name="Rectangle 34"/>
          <p:cNvSpPr/>
          <p:nvPr/>
        </p:nvSpPr>
        <p:spPr>
          <a:xfrm>
            <a:off x="5410200" y="6334780"/>
            <a:ext cx="1195434" cy="523220"/>
          </a:xfrm>
          <a:prstGeom prst="rect">
            <a:avLst/>
          </a:prstGeom>
        </p:spPr>
        <p:txBody>
          <a:bodyPr wrap="none">
            <a:spAutoFit/>
          </a:bodyPr>
          <a:lstStyle/>
          <a:p>
            <a:r>
              <a:rPr lang="en-US" altLang="zh-CN" sz="2800" b="0" dirty="0">
                <a:latin typeface="Arial" charset="0"/>
              </a:rPr>
              <a:t>P(</a:t>
            </a:r>
            <a:r>
              <a:rPr lang="en-US" altLang="zh-CN" sz="2800" b="0" dirty="0" err="1">
                <a:latin typeface="Arial" charset="0"/>
              </a:rPr>
              <a:t>w|z</a:t>
            </a:r>
            <a:r>
              <a:rPr lang="en-US" altLang="zh-CN" sz="2800" b="0" dirty="0">
                <a:latin typeface="Arial" charset="0"/>
              </a:rPr>
              <a:t>)</a:t>
            </a:r>
            <a:endParaRPr lang="en-US" sz="2800" dirty="0"/>
          </a:p>
        </p:txBody>
      </p:sp>
      <p:sp>
        <p:nvSpPr>
          <p:cNvPr id="18" name="Rectangle 17"/>
          <p:cNvSpPr/>
          <p:nvPr/>
        </p:nvSpPr>
        <p:spPr>
          <a:xfrm>
            <a:off x="1041478" y="6106180"/>
            <a:ext cx="1320722" cy="523220"/>
          </a:xfrm>
          <a:prstGeom prst="rect">
            <a:avLst/>
          </a:prstGeom>
        </p:spPr>
        <p:txBody>
          <a:bodyPr wrap="square">
            <a:spAutoFit/>
          </a:bodyPr>
          <a:lstStyle/>
          <a:p>
            <a:r>
              <a:rPr lang="en-US" altLang="zh-CN" sz="2800" b="0" dirty="0">
                <a:latin typeface="Arial" charset="0"/>
              </a:rPr>
              <a:t>c(</a:t>
            </a:r>
            <a:r>
              <a:rPr lang="en-US" altLang="zh-CN" sz="2800" b="0" dirty="0" err="1">
                <a:latin typeface="Arial" charset="0"/>
              </a:rPr>
              <a:t>d,w</a:t>
            </a:r>
            <a:r>
              <a:rPr lang="en-US" altLang="zh-CN" sz="2800" b="0" dirty="0">
                <a:latin typeface="Arial" charset="0"/>
              </a:rPr>
              <a:t>)</a:t>
            </a:r>
            <a:endParaRPr lang="en-US"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2867822219"/>
              </p:ext>
            </p:extLst>
          </p:nvPr>
        </p:nvGraphicFramePr>
        <p:xfrm>
          <a:off x="4414253" y="4133850"/>
          <a:ext cx="4882147" cy="1581150"/>
        </p:xfrm>
        <a:graphic>
          <a:graphicData uri="http://schemas.openxmlformats.org/presentationml/2006/ole">
            <mc:AlternateContent xmlns:mc="http://schemas.openxmlformats.org/markup-compatibility/2006">
              <mc:Choice xmlns:v="urn:schemas-microsoft-com:vml" Requires="v">
                <p:oleObj spid="_x0000_s3349" name="Equation" r:id="rId4" imgW="2235200" imgH="723900" progId="Equation.3">
                  <p:embed/>
                </p:oleObj>
              </mc:Choice>
              <mc:Fallback>
                <p:oleObj name="Equation" r:id="rId4" imgW="2235200" imgH="723900" progId="Equation.3">
                  <p:embed/>
                  <p:pic>
                    <p:nvPicPr>
                      <p:cNvPr id="0" name=""/>
                      <p:cNvPicPr/>
                      <p:nvPr/>
                    </p:nvPicPr>
                    <p:blipFill>
                      <a:blip r:embed="rId5"/>
                      <a:stretch>
                        <a:fillRect/>
                      </a:stretch>
                    </p:blipFill>
                    <p:spPr>
                      <a:xfrm>
                        <a:off x="4414253" y="4133850"/>
                        <a:ext cx="4882147" cy="1581150"/>
                      </a:xfrm>
                      <a:prstGeom prst="rect">
                        <a:avLst/>
                      </a:prstGeom>
                    </p:spPr>
                  </p:pic>
                </p:oleObj>
              </mc:Fallback>
            </mc:AlternateContent>
          </a:graphicData>
        </a:graphic>
      </p:graphicFrame>
    </p:spTree>
    <p:extLst>
      <p:ext uri="{BB962C8B-B14F-4D97-AF65-F5344CB8AC3E}">
        <p14:creationId xmlns:p14="http://schemas.microsoft.com/office/powerpoint/2010/main" val="174689521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22</a:t>
            </a:fld>
            <a:endParaRPr sz="984">
              <a:solidFill>
                <a:srgbClr val="BC0031"/>
              </a:solidFill>
            </a:endParaRPr>
          </a:p>
        </p:txBody>
      </p:sp>
      <p:sp>
        <p:nvSpPr>
          <p:cNvPr id="90" name="Shape 90"/>
          <p:cNvSpPr>
            <a:spLocks noGrp="1"/>
          </p:cNvSpPr>
          <p:nvPr>
            <p:ph type="title"/>
          </p:nvPr>
        </p:nvSpPr>
        <p:spPr>
          <a:prstGeom prst="rect">
            <a:avLst/>
          </a:prstGeom>
        </p:spPr>
        <p:txBody>
          <a:bodyPr/>
          <a:lstStyle/>
          <a:p>
            <a:pPr lvl="0">
              <a:defRPr sz="1800" b="0"/>
            </a:pPr>
            <a:r>
              <a:rPr sz="2953" b="1"/>
              <a:t>Latent Semantic Analysis (LSA)</a:t>
            </a:r>
          </a:p>
          <a:p>
            <a:pPr lvl="0">
              <a:defRPr sz="1800" b="0"/>
            </a:pPr>
            <a:r>
              <a:rPr sz="1828" b="1"/>
              <a:t>(Deerwester et al., 1990)</a:t>
            </a:r>
          </a:p>
        </p:txBody>
      </p:sp>
      <p:sp>
        <p:nvSpPr>
          <p:cNvPr id="91" name="Shape 91"/>
          <p:cNvSpPr>
            <a:spLocks noGrp="1"/>
          </p:cNvSpPr>
          <p:nvPr>
            <p:ph type="body" idx="1"/>
          </p:nvPr>
        </p:nvSpPr>
        <p:spPr>
          <a:xfrm>
            <a:off x="455553" y="4527211"/>
            <a:ext cx="8329186" cy="2263063"/>
          </a:xfrm>
          <a:prstGeom prst="rect">
            <a:avLst/>
          </a:prstGeom>
        </p:spPr>
        <p:txBody>
          <a:bodyPr/>
          <a:lstStyle/>
          <a:p>
            <a:pPr lvl="0">
              <a:defRPr sz="1800"/>
            </a:pPr>
            <a:r>
              <a:rPr sz="1687" dirty="0"/>
              <a:t>This is the seminal work that launched topic modeling</a:t>
            </a:r>
          </a:p>
          <a:p>
            <a:pPr lvl="0">
              <a:defRPr sz="1800"/>
            </a:pPr>
            <a:r>
              <a:rPr sz="1687" dirty="0"/>
              <a:t>Treat a collection as a document by term matrix of TFIDF (Term Frequency-Inverse Document Frequency) scores</a:t>
            </a:r>
          </a:p>
          <a:p>
            <a:pPr lvl="0">
              <a:defRPr sz="1800"/>
            </a:pPr>
            <a:r>
              <a:rPr sz="1687" dirty="0"/>
              <a:t>Choose a number of topics, and SVD (Singular Value Decomposition) on the matrix</a:t>
            </a:r>
          </a:p>
          <a:p>
            <a:pPr lvl="0">
              <a:defRPr sz="1800"/>
            </a:pPr>
            <a:r>
              <a:rPr sz="1687" dirty="0"/>
              <a:t>This results in</a:t>
            </a:r>
          </a:p>
          <a:p>
            <a:pPr marL="655278" lvl="1" indent="-333821">
              <a:buChar char="Ò"/>
              <a:defRPr sz="1800"/>
            </a:pPr>
            <a:r>
              <a:rPr sz="1687" dirty="0"/>
              <a:t>a matrix of per-document topic weights</a:t>
            </a:r>
          </a:p>
          <a:p>
            <a:pPr marL="655278" lvl="1" indent="-333821">
              <a:buChar char="Ò"/>
              <a:defRPr sz="1800"/>
            </a:pPr>
            <a:r>
              <a:rPr sz="1687" dirty="0"/>
              <a:t>a matrix of per-topic term weights</a:t>
            </a:r>
          </a:p>
        </p:txBody>
      </p:sp>
      <p:pic>
        <p:nvPicPr>
          <p:cNvPr id="92" name="8FC007D0-90F1-4B7F-B4A7-EB980D99D579.png"/>
          <p:cNvPicPr/>
          <p:nvPr/>
        </p:nvPicPr>
        <p:blipFill>
          <a:blip r:embed="rId2">
            <a:extLst/>
          </a:blip>
          <a:stretch>
            <a:fillRect/>
          </a:stretch>
        </p:blipFill>
        <p:spPr>
          <a:xfrm>
            <a:off x="479357" y="2033661"/>
            <a:ext cx="8185286" cy="2349308"/>
          </a:xfrm>
          <a:prstGeom prst="rect">
            <a:avLst/>
          </a:prstGeom>
          <a:ln w="12700">
            <a:miter lim="400000"/>
          </a:ln>
        </p:spPr>
      </p:pic>
    </p:spTree>
    <p:extLst>
      <p:ext uri="{BB962C8B-B14F-4D97-AF65-F5344CB8AC3E}">
        <p14:creationId xmlns:p14="http://schemas.microsoft.com/office/powerpoint/2010/main" val="169364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23</a:t>
            </a:fld>
            <a:endParaRPr sz="984">
              <a:solidFill>
                <a:srgbClr val="BC0031"/>
              </a:solidFill>
            </a:endParaRPr>
          </a:p>
        </p:txBody>
      </p:sp>
      <p:sp>
        <p:nvSpPr>
          <p:cNvPr id="95" name="Shape 95"/>
          <p:cNvSpPr>
            <a:spLocks noGrp="1"/>
          </p:cNvSpPr>
          <p:nvPr>
            <p:ph type="title"/>
          </p:nvPr>
        </p:nvSpPr>
        <p:spPr>
          <a:prstGeom prst="rect">
            <a:avLst/>
          </a:prstGeom>
        </p:spPr>
        <p:txBody>
          <a:bodyPr/>
          <a:lstStyle/>
          <a:p>
            <a:pPr lvl="0">
              <a:defRPr sz="1800" b="0"/>
            </a:pPr>
            <a:r>
              <a:rPr sz="2953" b="1"/>
              <a:t>TFIDF (Term Frequency-Inverse Document Frequency)</a:t>
            </a:r>
          </a:p>
        </p:txBody>
      </p:sp>
      <p:sp>
        <p:nvSpPr>
          <p:cNvPr id="96" name="Shape 96"/>
          <p:cNvSpPr/>
          <p:nvPr/>
        </p:nvSpPr>
        <p:spPr>
          <a:xfrm>
            <a:off x="685800" y="2506265"/>
            <a:ext cx="7391401" cy="612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3200"/>
            </a:lvl1pPr>
          </a:lstStyle>
          <a:p>
            <a:pPr lvl="0">
              <a:defRPr sz="1800"/>
            </a:pPr>
            <a:r>
              <a:rPr sz="2250"/>
              <a:t>TFIDF is calculated as</a:t>
            </a:r>
          </a:p>
        </p:txBody>
      </p:sp>
      <p:pic>
        <p:nvPicPr>
          <p:cNvPr id="97" name="1979C330-51EA-44C7-A6C4-C2E5E11C32F9.png"/>
          <p:cNvPicPr/>
          <p:nvPr/>
        </p:nvPicPr>
        <p:blipFill>
          <a:blip r:embed="rId2">
            <a:extLst/>
          </a:blip>
          <a:stretch>
            <a:fillRect/>
          </a:stretch>
        </p:blipFill>
        <p:spPr>
          <a:xfrm>
            <a:off x="1580527" y="2948957"/>
            <a:ext cx="4892785" cy="568195"/>
          </a:xfrm>
          <a:prstGeom prst="rect">
            <a:avLst/>
          </a:prstGeom>
          <a:ln w="12700">
            <a:miter lim="400000"/>
          </a:ln>
        </p:spPr>
      </p:pic>
      <p:pic>
        <p:nvPicPr>
          <p:cNvPr id="98" name="D11E9B31-E957-4F79-BB04-7D7164BAB22D.png"/>
          <p:cNvPicPr/>
          <p:nvPr/>
        </p:nvPicPr>
        <p:blipFill>
          <a:blip r:embed="rId3">
            <a:extLst/>
          </a:blip>
          <a:stretch>
            <a:fillRect/>
          </a:stretch>
        </p:blipFill>
        <p:spPr>
          <a:xfrm>
            <a:off x="1521200" y="4135516"/>
            <a:ext cx="5011438" cy="1095749"/>
          </a:xfrm>
          <a:prstGeom prst="rect">
            <a:avLst/>
          </a:prstGeom>
          <a:ln w="12700">
            <a:miter lim="400000"/>
          </a:ln>
        </p:spPr>
      </p:pic>
    </p:spTree>
    <p:extLst>
      <p:ext uri="{BB962C8B-B14F-4D97-AF65-F5344CB8AC3E}">
        <p14:creationId xmlns:p14="http://schemas.microsoft.com/office/powerpoint/2010/main" val="6474464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a:spcBef>
                <a:spcPts val="600"/>
              </a:spcBef>
              <a:spcAft>
                <a:spcPts val="600"/>
              </a:spcAft>
              <a:defRPr/>
            </a:pPr>
            <a:r>
              <a:rPr lang="en-US" sz="4800" dirty="0" err="1">
                <a:latin typeface="Arial" charset="0"/>
              </a:rPr>
              <a:t>pLSI</a:t>
            </a:r>
            <a:r>
              <a:rPr lang="en-US" sz="4800" dirty="0">
                <a:latin typeface="Arial" charset="0"/>
              </a:rPr>
              <a:t> </a:t>
            </a:r>
            <a:r>
              <a:rPr lang="en-US" sz="4800" dirty="0" err="1">
                <a:latin typeface="Arial" charset="0"/>
              </a:rPr>
              <a:t>vs</a:t>
            </a:r>
            <a:r>
              <a:rPr lang="en-US" sz="4800" dirty="0">
                <a:latin typeface="Arial" charset="0"/>
              </a:rPr>
              <a:t> LSI (SVD)</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24</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228600" y="1265396"/>
            <a:ext cx="8763000" cy="4678204"/>
          </a:xfrm>
          <a:prstGeom prst="rect">
            <a:avLst/>
          </a:prstGeom>
        </p:spPr>
        <p:txBody>
          <a:bodyPr wrap="square">
            <a:spAutoFit/>
          </a:bodyPr>
          <a:lstStyle/>
          <a:p>
            <a:pPr eaLnBrk="0" hangingPunct="0">
              <a:spcBef>
                <a:spcPts val="600"/>
              </a:spcBef>
              <a:spcAft>
                <a:spcPts val="600"/>
              </a:spcAft>
              <a:defRPr/>
            </a:pPr>
            <a:r>
              <a:rPr lang="en-US" sz="3200" b="0" dirty="0">
                <a:latin typeface="Arial" charset="0"/>
                <a:cs typeface="+mn-cs"/>
              </a:rPr>
              <a:t>Different objective function</a:t>
            </a:r>
          </a:p>
          <a:p>
            <a:pPr marL="457200" indent="-457200" eaLnBrk="0" hangingPunct="0">
              <a:spcBef>
                <a:spcPts val="600"/>
              </a:spcBef>
              <a:spcAft>
                <a:spcPts val="600"/>
              </a:spcAft>
              <a:buFont typeface="Arial"/>
              <a:buChar char="•"/>
              <a:defRPr/>
            </a:pPr>
            <a:r>
              <a:rPr lang="en-US" sz="3200" b="0" dirty="0">
                <a:latin typeface="Arial" charset="0"/>
                <a:cs typeface="+mn-cs"/>
              </a:rPr>
              <a:t>In LSI,  min </a:t>
            </a:r>
          </a:p>
          <a:p>
            <a:pPr lvl="1" eaLnBrk="0" hangingPunct="0">
              <a:spcBef>
                <a:spcPts val="600"/>
              </a:spcBef>
              <a:spcAft>
                <a:spcPts val="600"/>
              </a:spcAft>
              <a:defRPr/>
            </a:pPr>
            <a:r>
              <a:rPr lang="en-US" sz="2800" b="0" dirty="0">
                <a:latin typeface="Arial" charset="0"/>
                <a:cs typeface="+mn-cs"/>
              </a:rPr>
              <a:t>which corresponds to an implicit additive Gaussian noise assumption on (possibly transformed) counts.</a:t>
            </a:r>
          </a:p>
          <a:p>
            <a:pPr marL="457200" indent="-457200" eaLnBrk="0" hangingPunct="0">
              <a:spcBef>
                <a:spcPts val="600"/>
              </a:spcBef>
              <a:spcAft>
                <a:spcPts val="600"/>
              </a:spcAft>
              <a:buFont typeface="Arial"/>
              <a:buChar char="•"/>
              <a:defRPr/>
            </a:pPr>
            <a:r>
              <a:rPr lang="en-US" sz="3200" b="0" dirty="0">
                <a:latin typeface="Arial" charset="0"/>
                <a:cs typeface="+mn-cs"/>
              </a:rPr>
              <a:t>In </a:t>
            </a:r>
            <a:r>
              <a:rPr lang="en-US" sz="3200" b="0" dirty="0" err="1">
                <a:latin typeface="Arial" charset="0"/>
                <a:cs typeface="+mn-cs"/>
              </a:rPr>
              <a:t>pLSI</a:t>
            </a:r>
            <a:r>
              <a:rPr lang="en-US" sz="3200" b="0" dirty="0">
                <a:latin typeface="Arial" charset="0"/>
                <a:cs typeface="+mn-cs"/>
              </a:rPr>
              <a:t>, maximize the likelihood function of multinomial sampling, </a:t>
            </a:r>
            <a:r>
              <a:rPr lang="en-US" sz="2800" b="0" dirty="0">
                <a:latin typeface="Arial" charset="0"/>
                <a:cs typeface="+mn-cs"/>
              </a:rPr>
              <a:t>which corresponds to a minimization of the cross entropy or </a:t>
            </a:r>
            <a:r>
              <a:rPr lang="en-US" sz="2800" b="0" dirty="0" err="1">
                <a:latin typeface="Arial" charset="0"/>
                <a:cs typeface="+mn-cs"/>
              </a:rPr>
              <a:t>Kullback-Leibler</a:t>
            </a:r>
            <a:r>
              <a:rPr lang="en-US" sz="2800" b="0" dirty="0">
                <a:latin typeface="Arial" charset="0"/>
                <a:cs typeface="+mn-cs"/>
              </a:rPr>
              <a:t> divergence between the empirical distribution and the model</a:t>
            </a:r>
            <a:endParaRPr lang="en-US" sz="3200" b="0" dirty="0">
              <a:latin typeface="Arial" charset="0"/>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97533095"/>
              </p:ext>
            </p:extLst>
          </p:nvPr>
        </p:nvGraphicFramePr>
        <p:xfrm>
          <a:off x="2971800" y="1828800"/>
          <a:ext cx="2347685" cy="762000"/>
        </p:xfrm>
        <a:graphic>
          <a:graphicData uri="http://schemas.openxmlformats.org/presentationml/2006/ole">
            <mc:AlternateContent xmlns:mc="http://schemas.openxmlformats.org/markup-compatibility/2006">
              <mc:Choice xmlns:v="urn:schemas-microsoft-com:vml" Requires="v">
                <p:oleObj spid="_x0000_s4358" name="Equation" r:id="rId4" imgW="965200" imgH="266700" progId="Equation.3">
                  <p:embed/>
                </p:oleObj>
              </mc:Choice>
              <mc:Fallback>
                <p:oleObj name="Equation" r:id="rId4" imgW="965200" imgH="266700" progId="Equation.3">
                  <p:embed/>
                  <p:pic>
                    <p:nvPicPr>
                      <p:cNvPr id="0" name=""/>
                      <p:cNvPicPr/>
                      <p:nvPr/>
                    </p:nvPicPr>
                    <p:blipFill>
                      <a:blip r:embed="rId5"/>
                      <a:stretch>
                        <a:fillRect/>
                      </a:stretch>
                    </p:blipFill>
                    <p:spPr>
                      <a:xfrm>
                        <a:off x="2971800" y="1828800"/>
                        <a:ext cx="2347685" cy="762000"/>
                      </a:xfrm>
                      <a:prstGeom prst="rect">
                        <a:avLst/>
                      </a:prstGeom>
                    </p:spPr>
                  </p:pic>
                </p:oleObj>
              </mc:Fallback>
            </mc:AlternateContent>
          </a:graphicData>
        </a:graphic>
      </p:graphicFrame>
      <p:sp>
        <p:nvSpPr>
          <p:cNvPr id="3" name="TextBox 2"/>
          <p:cNvSpPr txBox="1"/>
          <p:nvPr/>
        </p:nvSpPr>
        <p:spPr>
          <a:xfrm>
            <a:off x="381000" y="6334780"/>
            <a:ext cx="8153400" cy="523220"/>
          </a:xfrm>
          <a:prstGeom prst="rect">
            <a:avLst/>
          </a:prstGeom>
          <a:noFill/>
        </p:spPr>
        <p:txBody>
          <a:bodyPr wrap="square" rtlCol="0">
            <a:spAutoFit/>
          </a:bodyPr>
          <a:lstStyle/>
          <a:p>
            <a:r>
              <a:rPr lang="en-US" dirty="0"/>
              <a:t>See more from “Probabilistic Latent Semantic Analysis”, Thomas Hofmann  (SIGIR’99) </a:t>
            </a:r>
          </a:p>
          <a:p>
            <a:r>
              <a:rPr lang="en-US" dirty="0">
                <a:hlinkClick r:id="rId6"/>
              </a:rPr>
              <a:t>https://arxiv.org/pdf/1301.6705.pdf</a:t>
            </a:r>
            <a:r>
              <a:rPr lang="en-US" dirty="0"/>
              <a:t>   </a:t>
            </a:r>
          </a:p>
        </p:txBody>
      </p:sp>
    </p:spTree>
    <p:extLst>
      <p:ext uri="{BB962C8B-B14F-4D97-AF65-F5344CB8AC3E}">
        <p14:creationId xmlns:p14="http://schemas.microsoft.com/office/powerpoint/2010/main" val="115012633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err="1">
                <a:latin typeface="Arial" pitchFamily="34" charset="0"/>
                <a:cs typeface="Arial" pitchFamily="34" charset="0"/>
              </a:rPr>
              <a:t>pLSI</a:t>
            </a:r>
            <a:r>
              <a:rPr lang="en-US" sz="4800" dirty="0">
                <a:latin typeface="Arial" pitchFamily="34" charset="0"/>
                <a:cs typeface="Arial" pitchFamily="34" charset="0"/>
              </a:rPr>
              <a:t> discussion</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1" y="1596747"/>
            <a:ext cx="7924800" cy="3508653"/>
          </a:xfrm>
          <a:prstGeom prst="rect">
            <a:avLst/>
          </a:prstGeom>
        </p:spPr>
        <p:txBody>
          <a:bodyPr wrap="square">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Assuming nothing on p(</a:t>
            </a:r>
            <a:r>
              <a:rPr lang="en-US" sz="3200" b="0" dirty="0" err="1">
                <a:latin typeface="Arial" charset="0"/>
                <a:cs typeface="+mn-cs"/>
              </a:rPr>
              <a:t>z|d</a:t>
            </a:r>
            <a:r>
              <a:rPr lang="en-US" sz="3200" b="0" dirty="0">
                <a:latin typeface="Arial" charset="0"/>
                <a:cs typeface="+mn-cs"/>
              </a:rPr>
              <a:t>)</a:t>
            </a:r>
          </a:p>
          <a:p>
            <a:pPr marL="457200" indent="-457200" eaLnBrk="0" hangingPunct="0">
              <a:spcBef>
                <a:spcPts val="600"/>
              </a:spcBef>
              <a:spcAft>
                <a:spcPts val="600"/>
              </a:spcAft>
              <a:buFont typeface="Arial" pitchFamily="34" charset="0"/>
              <a:buChar char="•"/>
              <a:defRPr/>
            </a:pPr>
            <a:r>
              <a:rPr lang="en-US" sz="3200" b="0" dirty="0">
                <a:latin typeface="Arial" charset="0"/>
                <a:cs typeface="+mn-cs"/>
              </a:rPr>
              <a:t>Having k*</a:t>
            </a:r>
            <a:r>
              <a:rPr lang="en-US" sz="3200" b="0" dirty="0" err="1">
                <a:latin typeface="Arial" charset="0"/>
                <a:cs typeface="+mn-cs"/>
              </a:rPr>
              <a:t>V+k</a:t>
            </a:r>
            <a:r>
              <a:rPr lang="en-US" sz="3200" b="0" dirty="0">
                <a:latin typeface="Arial" charset="0"/>
                <a:cs typeface="+mn-cs"/>
              </a:rPr>
              <a:t>*n parameters (increasing with the number of documents and the size of vocabulary) </a:t>
            </a:r>
          </a:p>
          <a:p>
            <a:pPr eaLnBrk="0" hangingPunct="0">
              <a:spcBef>
                <a:spcPts val="600"/>
              </a:spcBef>
              <a:spcAft>
                <a:spcPts val="600"/>
              </a:spcAft>
              <a:defRPr/>
            </a:pPr>
            <a:endParaRPr lang="en-US" sz="3200" b="0" dirty="0">
              <a:latin typeface="Arial" charset="0"/>
              <a:cs typeface="+mn-cs"/>
            </a:endParaRPr>
          </a:p>
          <a:p>
            <a:pPr eaLnBrk="0" hangingPunct="0">
              <a:spcBef>
                <a:spcPts val="600"/>
              </a:spcBef>
              <a:spcAft>
                <a:spcPts val="600"/>
              </a:spcAft>
              <a:defRPr/>
            </a:pPr>
            <a:r>
              <a:rPr lang="en-US" sz="3200" b="0" dirty="0">
                <a:latin typeface="Arial" charset="0"/>
                <a:cs typeface="+mn-cs"/>
              </a:rPr>
              <a:t>LDA will resolve this issue!</a:t>
            </a:r>
          </a:p>
        </p:txBody>
      </p:sp>
    </p:spTree>
    <p:extLst>
      <p:ext uri="{BB962C8B-B14F-4D97-AF65-F5344CB8AC3E}">
        <p14:creationId xmlns:p14="http://schemas.microsoft.com/office/powerpoint/2010/main" val="44482082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26</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17009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Model Inference</a:t>
            </a:r>
          </a:p>
          <a:p>
            <a:pPr marL="457200" indent="-457200" eaLnBrk="0" hangingPunct="0">
              <a:spcBef>
                <a:spcPts val="600"/>
              </a:spcBef>
              <a:spcAft>
                <a:spcPts val="600"/>
              </a:spcAft>
              <a:buFont typeface="Arial" pitchFamily="34" charset="0"/>
              <a:buChar char="•"/>
              <a:defRPr/>
            </a:pPr>
            <a:endParaRPr lang="en-US" sz="3200" b="0" dirty="0">
              <a:latin typeface="Arial" charset="0"/>
              <a:cs typeface="Arial" charset="0"/>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LDA discussion</a:t>
            </a:r>
          </a:p>
        </p:txBody>
      </p:sp>
    </p:spTree>
    <p:extLst>
      <p:ext uri="{BB962C8B-B14F-4D97-AF65-F5344CB8AC3E}">
        <p14:creationId xmlns:p14="http://schemas.microsoft.com/office/powerpoint/2010/main" val="6303596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a mixed-membership model</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493538"/>
          </a:xfrm>
          <a:prstGeom prst="rect">
            <a:avLst/>
          </a:prstGeom>
        </p:spPr>
        <p:txBody>
          <a:bodyPr>
            <a:spAutoFit/>
          </a:bodyPr>
          <a:lstStyle/>
          <a:p>
            <a:pPr marL="457200" indent="-457200">
              <a:spcBef>
                <a:spcPts val="1200"/>
              </a:spcBef>
              <a:buFont typeface="Arial"/>
              <a:buChar char="•"/>
            </a:pPr>
            <a:r>
              <a:rPr lang="en-US" sz="3200" b="0" dirty="0"/>
              <a:t>All the documents in the collection share the same set of topics</a:t>
            </a:r>
          </a:p>
          <a:p>
            <a:pPr marL="457200" indent="-457200">
              <a:spcBef>
                <a:spcPts val="1200"/>
              </a:spcBef>
              <a:buFont typeface="Arial"/>
              <a:buChar char="•"/>
            </a:pPr>
            <a:r>
              <a:rPr lang="en-US" sz="3200" b="0" dirty="0"/>
              <a:t>Each document exhibits those topics in different proportion, rather than associating with one topic</a:t>
            </a:r>
          </a:p>
          <a:p>
            <a:pPr marL="457200" indent="-457200">
              <a:spcBef>
                <a:spcPts val="1200"/>
              </a:spcBef>
              <a:buFont typeface="Arial"/>
              <a:buChar char="•"/>
            </a:pPr>
            <a:r>
              <a:rPr lang="en-US" sz="3200" dirty="0"/>
              <a:t>The per-document topic distribution follows another distribution!</a:t>
            </a:r>
          </a:p>
          <a:p>
            <a:pPr>
              <a:spcBef>
                <a:spcPts val="1200"/>
              </a:spcBef>
            </a:pPr>
            <a:endParaRPr lang="en-US" sz="3200" dirty="0"/>
          </a:p>
        </p:txBody>
      </p:sp>
    </p:spTree>
    <p:extLst>
      <p:ext uri="{BB962C8B-B14F-4D97-AF65-F5344CB8AC3E}">
        <p14:creationId xmlns:p14="http://schemas.microsoft.com/office/powerpoint/2010/main" val="970340355"/>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Document generation process</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28</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182957"/>
          </a:xfrm>
          <a:prstGeom prst="rect">
            <a:avLst/>
          </a:prstGeom>
        </p:spPr>
        <p:txBody>
          <a:bodyPr>
            <a:spAutoFit/>
          </a:bodyPr>
          <a:lstStyle/>
          <a:p>
            <a:pPr>
              <a:lnSpc>
                <a:spcPct val="114000"/>
              </a:lnSpc>
              <a:spcAft>
                <a:spcPts val="600"/>
              </a:spcAft>
            </a:pPr>
            <a:r>
              <a:rPr lang="en-US" sz="2800" b="0" dirty="0"/>
              <a:t>For each document in the collection, we generate the words in a two-stage process.</a:t>
            </a:r>
          </a:p>
          <a:p>
            <a:pPr marL="514350" indent="-514350">
              <a:lnSpc>
                <a:spcPct val="114000"/>
              </a:lnSpc>
              <a:spcAft>
                <a:spcPts val="600"/>
              </a:spcAft>
              <a:buFont typeface="+mj-lt"/>
              <a:buAutoNum type="arabicPeriod"/>
            </a:pPr>
            <a:r>
              <a:rPr lang="en-US" sz="2800" b="0" dirty="0"/>
              <a:t>Randomly choose a distribution over topics.</a:t>
            </a:r>
          </a:p>
          <a:p>
            <a:pPr marL="514350" indent="-514350">
              <a:lnSpc>
                <a:spcPct val="114000"/>
              </a:lnSpc>
              <a:spcAft>
                <a:spcPts val="600"/>
              </a:spcAft>
              <a:buFont typeface="+mj-lt"/>
              <a:buAutoNum type="arabicPeriod"/>
            </a:pPr>
            <a:r>
              <a:rPr lang="en-US" sz="2800" b="0" dirty="0"/>
              <a:t>For each word in the document</a:t>
            </a:r>
          </a:p>
          <a:p>
            <a:pPr marL="971550" lvl="1" indent="-514350">
              <a:lnSpc>
                <a:spcPct val="114000"/>
              </a:lnSpc>
              <a:spcAft>
                <a:spcPts val="600"/>
              </a:spcAft>
              <a:buFont typeface="+mj-lt"/>
              <a:buAutoNum type="alphaLcPeriod"/>
            </a:pPr>
            <a:r>
              <a:rPr lang="en-US" sz="2800" b="0" dirty="0"/>
              <a:t>Randomly choose a topic from the distribution over topics in step #1.</a:t>
            </a:r>
          </a:p>
          <a:p>
            <a:pPr marL="971550" lvl="1" indent="-514350">
              <a:lnSpc>
                <a:spcPct val="114000"/>
              </a:lnSpc>
              <a:spcAft>
                <a:spcPts val="600"/>
              </a:spcAft>
              <a:buFont typeface="+mj-lt"/>
              <a:buAutoNum type="alphaLcPeriod"/>
            </a:pPr>
            <a:r>
              <a:rPr lang="en-US" sz="2800" b="0" dirty="0"/>
              <a:t>Randomly choose a word from the corresponding distribution over the vocabulary.</a:t>
            </a:r>
          </a:p>
          <a:p>
            <a:pPr eaLnBrk="0" hangingPunct="0">
              <a:lnSpc>
                <a:spcPct val="114000"/>
              </a:lnSpc>
              <a:spcBef>
                <a:spcPts val="600"/>
              </a:spcBef>
              <a:spcAft>
                <a:spcPts val="600"/>
              </a:spcAft>
              <a:defRPr/>
            </a:pPr>
            <a:endParaRPr lang="en-US" sz="3200" b="0" dirty="0">
              <a:latin typeface="Arial" charset="0"/>
              <a:cs typeface="+mn-cs"/>
            </a:endParaRPr>
          </a:p>
        </p:txBody>
      </p:sp>
    </p:spTree>
    <p:extLst>
      <p:ext uri="{BB962C8B-B14F-4D97-AF65-F5344CB8AC3E}">
        <p14:creationId xmlns:p14="http://schemas.microsoft.com/office/powerpoint/2010/main" val="12795902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Document generation process</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642227"/>
          </a:xfrm>
          <a:prstGeom prst="rect">
            <a:avLst/>
          </a:prstGeom>
        </p:spPr>
        <p:txBody>
          <a:bodyPr>
            <a:spAutoFit/>
          </a:bodyPr>
          <a:lstStyle/>
          <a:p>
            <a:pPr eaLnBrk="0" hangingPunct="0">
              <a:lnSpc>
                <a:spcPct val="114000"/>
              </a:lnSpc>
              <a:spcBef>
                <a:spcPts val="600"/>
              </a:spcBef>
              <a:spcAft>
                <a:spcPts val="600"/>
              </a:spcAft>
              <a:defRPr/>
            </a:pPr>
            <a:r>
              <a:rPr lang="en-US" sz="3200" b="0" dirty="0">
                <a:latin typeface="Arial" charset="0"/>
                <a:cs typeface="+mn-cs"/>
              </a:rPr>
              <a:t>  For each document,</a:t>
            </a:r>
          </a:p>
        </p:txBody>
      </p:sp>
      <p:pic>
        <p:nvPicPr>
          <p:cNvPr id="2" name="Picture 1" descr="Screen Shot 2016-09-30 at 9.2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8383"/>
            <a:ext cx="9144000" cy="3456617"/>
          </a:xfrm>
          <a:prstGeom prst="rect">
            <a:avLst/>
          </a:prstGeom>
        </p:spPr>
      </p:pic>
    </p:spTree>
    <p:extLst>
      <p:ext uri="{BB962C8B-B14F-4D97-AF65-F5344CB8AC3E}">
        <p14:creationId xmlns:p14="http://schemas.microsoft.com/office/powerpoint/2010/main" val="411901971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Topic Modeling</a:t>
            </a:r>
          </a:p>
        </p:txBody>
      </p:sp>
      <p:sp>
        <p:nvSpPr>
          <p:cNvPr id="4" name="Shape 53"/>
          <p:cNvSpPr txBox="1">
            <a:spLocks/>
          </p:cNvSpPr>
          <p:nvPr/>
        </p:nvSpPr>
        <p:spPr>
          <a:xfrm>
            <a:off x="25400" y="5257800"/>
            <a:ext cx="9144000" cy="99316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1800"/>
            </a:pPr>
            <a:r>
              <a:rPr lang="en-US" sz="2800" b="1" dirty="0"/>
              <a:t>Input</a:t>
            </a:r>
            <a:r>
              <a:rPr lang="en-US" sz="2800" b="0" dirty="0"/>
              <a:t>: An unorganized collection of documents</a:t>
            </a:r>
          </a:p>
          <a:p>
            <a:pPr>
              <a:defRPr sz="1800"/>
            </a:pPr>
            <a:r>
              <a:rPr lang="en-US" sz="2800" b="1" dirty="0"/>
              <a:t>Output</a:t>
            </a:r>
            <a:r>
              <a:rPr lang="en-US" sz="2800" b="0" dirty="0"/>
              <a:t>: An organized collection, and a description of how</a:t>
            </a:r>
          </a:p>
        </p:txBody>
      </p:sp>
      <p:pic>
        <p:nvPicPr>
          <p:cNvPr id="5" name="B9B89F85-392A-4B02-9F56-DE4250BEC029.png"/>
          <p:cNvPicPr/>
          <p:nvPr/>
        </p:nvPicPr>
        <p:blipFill>
          <a:blip r:embed="rId2">
            <a:extLst/>
          </a:blip>
          <a:stretch>
            <a:fillRect/>
          </a:stretch>
        </p:blipFill>
        <p:spPr>
          <a:xfrm>
            <a:off x="838200" y="1828800"/>
            <a:ext cx="7315200" cy="3124200"/>
          </a:xfrm>
          <a:prstGeom prst="rect">
            <a:avLst/>
          </a:prstGeom>
          <a:ln w="12700">
            <a:miter lim="400000"/>
          </a:ln>
        </p:spPr>
      </p:pic>
    </p:spTree>
    <p:extLst>
      <p:ext uri="{BB962C8B-B14F-4D97-AF65-F5344CB8AC3E}">
        <p14:creationId xmlns:p14="http://schemas.microsoft.com/office/powerpoint/2010/main" val="203730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l-GR" sz="3600" dirty="0"/>
              <a:t>θ</a:t>
            </a:r>
            <a:r>
              <a:rPr lang="en-US" sz="3600" dirty="0"/>
              <a:t> </a:t>
            </a:r>
            <a:r>
              <a:rPr lang="en-US" sz="3600" dirty="0">
                <a:solidFill>
                  <a:schemeClr val="tx1"/>
                </a:solidFill>
                <a:latin typeface="Arial" pitchFamily="34" charset="0"/>
                <a:cs typeface="Arial" pitchFamily="34" charset="0"/>
              </a:rPr>
              <a:t>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001000" cy="4832093"/>
          </a:xfrm>
          <a:prstGeom prst="rect">
            <a:avLst/>
          </a:prstGeom>
        </p:spPr>
        <p:txBody>
          <a:bodyPr wrap="square">
            <a:spAutoFit/>
          </a:bodyPr>
          <a:lstStyle/>
          <a:p>
            <a:r>
              <a:rPr lang="en-US" sz="2800" b="0" dirty="0" err="1"/>
              <a:t>θ</a:t>
            </a:r>
            <a:r>
              <a:rPr lang="en-US" sz="2800" b="0" dirty="0"/>
              <a:t> is the parameter of a multi-nominal (actually categorical) distribution, for determining a topic, z</a:t>
            </a:r>
            <a:endParaRPr lang="en-US" sz="3200" dirty="0"/>
          </a:p>
          <a:p>
            <a:endParaRPr lang="en-US" sz="2800" b="0" dirty="0"/>
          </a:p>
          <a:p>
            <a:r>
              <a:rPr lang="en-US" sz="2800" b="0" dirty="0"/>
              <a:t>The per-document topic distribution  (</a:t>
            </a:r>
            <a:r>
              <a:rPr lang="en-US" sz="2800" b="0" dirty="0" err="1"/>
              <a:t>θ</a:t>
            </a:r>
            <a:r>
              <a:rPr lang="en-US" sz="2800" b="0" dirty="0"/>
              <a:t>)</a:t>
            </a:r>
          </a:p>
          <a:p>
            <a:endParaRPr lang="en-US" sz="2800" b="0" dirty="0"/>
          </a:p>
          <a:p>
            <a:endParaRPr lang="en-US" sz="2800" b="0" dirty="0"/>
          </a:p>
          <a:p>
            <a:endParaRPr lang="en-US" sz="2800" b="0" dirty="0"/>
          </a:p>
          <a:p>
            <a:endParaRPr lang="en-US" sz="2800" b="0" dirty="0"/>
          </a:p>
          <a:p>
            <a:endParaRPr lang="en-US" sz="2800" b="0" dirty="0"/>
          </a:p>
          <a:p>
            <a:endParaRPr lang="en-US" sz="2800" b="0" dirty="0"/>
          </a:p>
          <a:p>
            <a:endParaRPr lang="en-US" sz="2800" b="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52800"/>
            <a:ext cx="3211102" cy="2767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584625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Dirichlet</a:t>
            </a:r>
            <a:r>
              <a:rPr lang="en-US" sz="3600" dirty="0">
                <a:solidFill>
                  <a:schemeClr val="tx1"/>
                </a:solidFill>
                <a:latin typeface="Arial" pitchFamily="34" charset="0"/>
                <a:cs typeface="Arial" pitchFamily="34" charset="0"/>
              </a:rPr>
              <a:t> Prior</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143000"/>
            <a:ext cx="8763000" cy="5693865"/>
          </a:xfrm>
          <a:prstGeom prst="rect">
            <a:avLst/>
          </a:prstGeom>
        </p:spPr>
        <p:txBody>
          <a:bodyPr wrap="square">
            <a:spAutoFit/>
          </a:bodyPr>
          <a:lstStyle/>
          <a:p>
            <a:pPr marL="457200" indent="-457200">
              <a:buFont typeface="Arial"/>
              <a:buChar char="•"/>
            </a:pPr>
            <a:r>
              <a:rPr lang="en-US" sz="2400" b="0" dirty="0"/>
              <a:t>There is a categorical distribution with unknown parameter vector </a:t>
            </a:r>
            <a:r>
              <a:rPr lang="en-US" sz="2400" b="0" dirty="0" err="1"/>
              <a:t>θ</a:t>
            </a:r>
            <a:r>
              <a:rPr lang="en-US" sz="2400" b="0" dirty="0"/>
              <a:t>.</a:t>
            </a:r>
          </a:p>
          <a:p>
            <a:pPr marL="457200" indent="-457200">
              <a:buFont typeface="Arial"/>
              <a:buChar char="•"/>
            </a:pPr>
            <a:r>
              <a:rPr lang="en-US" sz="2400" b="0" dirty="0"/>
              <a:t>Treat this parameter as a random variable, following a distribution (which distribution is appropriate? </a:t>
            </a:r>
            <a:r>
              <a:rPr lang="en-US" sz="2400" b="0" dirty="0" err="1"/>
              <a:t>Dirichlet</a:t>
            </a:r>
            <a:r>
              <a:rPr lang="en-US" sz="2400" b="0" dirty="0"/>
              <a:t> distribution). --  This </a:t>
            </a:r>
            <a:r>
              <a:rPr lang="en-US" sz="2400" b="0" dirty="0" err="1"/>
              <a:t>Dirichlet</a:t>
            </a:r>
            <a:r>
              <a:rPr lang="en-US" sz="2400" b="0" dirty="0"/>
              <a:t> distribution is called </a:t>
            </a:r>
            <a:r>
              <a:rPr lang="en-US" sz="2400" dirty="0"/>
              <a:t>prior distribution</a:t>
            </a:r>
            <a:r>
              <a:rPr lang="en-US" sz="2400" b="0" dirty="0"/>
              <a:t>.</a:t>
            </a:r>
          </a:p>
          <a:p>
            <a:pPr marL="457200" indent="-457200">
              <a:buFont typeface="Arial"/>
              <a:buChar char="•"/>
            </a:pPr>
            <a:r>
              <a:rPr lang="en-US" sz="2400" b="0" dirty="0"/>
              <a:t>To estimate </a:t>
            </a:r>
            <a:r>
              <a:rPr lang="en-US" sz="2400" b="0" dirty="0" err="1"/>
              <a:t>θ</a:t>
            </a:r>
            <a:r>
              <a:rPr lang="en-US" sz="2400" b="0" dirty="0"/>
              <a:t>, compute its distribution after incorporating the knowledge gained from the observed data. – This distribution is called the </a:t>
            </a:r>
            <a:r>
              <a:rPr lang="en-US" sz="2400" dirty="0"/>
              <a:t>posterior distribution </a:t>
            </a:r>
            <a:r>
              <a:rPr lang="en-US" sz="2400" b="0" dirty="0"/>
              <a:t>of the parameter.</a:t>
            </a:r>
          </a:p>
          <a:p>
            <a:pPr marL="457200" indent="-457200">
              <a:buFont typeface="Arial"/>
              <a:buChar char="•"/>
            </a:pPr>
            <a:r>
              <a:rPr lang="en-US" sz="2400" b="0" dirty="0"/>
              <a:t>The posterior distribution is also </a:t>
            </a:r>
            <a:r>
              <a:rPr lang="en-US" sz="2400" b="0" dirty="0" err="1"/>
              <a:t>Dirichlet</a:t>
            </a:r>
            <a:r>
              <a:rPr lang="en-US" sz="2400" b="0" dirty="0"/>
              <a:t>!   i.e., </a:t>
            </a:r>
            <a:r>
              <a:rPr lang="en-US" sz="2400" b="0" dirty="0" err="1"/>
              <a:t>Dirichlet</a:t>
            </a:r>
            <a:r>
              <a:rPr lang="en-US" sz="2400" b="0" dirty="0"/>
              <a:t> distribution is the conjugate prior distribution of the categorical distribution (and also the multinomial distribution)</a:t>
            </a:r>
          </a:p>
          <a:p>
            <a:r>
              <a:rPr lang="en-US" sz="2400" b="0" dirty="0"/>
              <a:t>                           P(</a:t>
            </a:r>
            <a:r>
              <a:rPr lang="en-US" sz="2400" b="0" dirty="0" err="1"/>
              <a:t>θ|X</a:t>
            </a:r>
            <a:r>
              <a:rPr lang="en-US" sz="2400" b="0" dirty="0"/>
              <a:t>) ~ P(</a:t>
            </a:r>
            <a:r>
              <a:rPr lang="en-US" sz="2400" b="0" dirty="0" err="1"/>
              <a:t>X|θ</a:t>
            </a:r>
            <a:r>
              <a:rPr lang="en-US" sz="2400" b="0" dirty="0"/>
              <a:t>)P(</a:t>
            </a:r>
            <a:r>
              <a:rPr lang="en-US" sz="2400" b="0" dirty="0" err="1"/>
              <a:t>θ</a:t>
            </a:r>
            <a:r>
              <a:rPr lang="en-US" sz="2400" b="0" dirty="0"/>
              <a:t>)  </a:t>
            </a:r>
            <a:endParaRPr lang="en-US" sz="2400" dirty="0"/>
          </a:p>
        </p:txBody>
      </p:sp>
    </p:spTree>
    <p:extLst>
      <p:ext uri="{BB962C8B-B14F-4D97-AF65-F5344CB8AC3E}">
        <p14:creationId xmlns:p14="http://schemas.microsoft.com/office/powerpoint/2010/main" val="103098128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Dirichlet</a:t>
            </a:r>
            <a:r>
              <a:rPr lang="en-US" sz="3600" dirty="0">
                <a:solidFill>
                  <a:schemeClr val="tx1"/>
                </a:solidFill>
                <a:latin typeface="Arial" pitchFamily="34" charset="0"/>
                <a:cs typeface="Arial" pitchFamily="34" charset="0"/>
              </a:rPr>
              <a:t>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9200"/>
            <a:ext cx="8534400" cy="2477601"/>
          </a:xfrm>
          <a:prstGeom prst="rect">
            <a:avLst/>
          </a:prstGeom>
        </p:spPr>
        <p:txBody>
          <a:bodyPr wrap="square">
            <a:spAutoFit/>
          </a:bodyPr>
          <a:lstStyle/>
          <a:p>
            <a:r>
              <a:rPr lang="en-US" altLang="zh-CN" sz="2800" b="0" dirty="0" err="1">
                <a:latin typeface="Arial"/>
                <a:cs typeface="Arial"/>
              </a:rPr>
              <a:t>Dirichlet</a:t>
            </a:r>
            <a:r>
              <a:rPr lang="zh-CN" altLang="en-US" sz="2800" b="0" dirty="0">
                <a:latin typeface="Arial"/>
                <a:cs typeface="Arial"/>
              </a:rPr>
              <a:t> </a:t>
            </a:r>
            <a:r>
              <a:rPr lang="en-US" altLang="zh-CN" sz="2800" b="0" dirty="0">
                <a:latin typeface="Arial"/>
                <a:cs typeface="Arial"/>
              </a:rPr>
              <a:t>is</a:t>
            </a:r>
            <a:r>
              <a:rPr lang="zh-CN" altLang="en-US" sz="2800" b="0" dirty="0">
                <a:latin typeface="Arial"/>
                <a:cs typeface="Arial"/>
              </a:rPr>
              <a:t> </a:t>
            </a:r>
            <a:r>
              <a:rPr lang="en-US" altLang="zh-CN" sz="2800" b="0" dirty="0">
                <a:latin typeface="Arial"/>
                <a:cs typeface="Arial"/>
              </a:rPr>
              <a:t>parameterized</a:t>
            </a:r>
            <a:r>
              <a:rPr lang="zh-CN" altLang="en-US" sz="2800" b="0" dirty="0">
                <a:latin typeface="Arial"/>
                <a:cs typeface="Arial"/>
              </a:rPr>
              <a:t> </a:t>
            </a:r>
            <a:r>
              <a:rPr lang="en-US" altLang="zh-CN" sz="2800" b="0" dirty="0">
                <a:latin typeface="Arial"/>
                <a:cs typeface="Arial"/>
              </a:rPr>
              <a:t>by</a:t>
            </a:r>
            <a:r>
              <a:rPr lang="zh-CN" altLang="en-US" sz="2800" b="0" dirty="0">
                <a:latin typeface="Arial"/>
                <a:cs typeface="Arial"/>
              </a:rPr>
              <a:t> </a:t>
            </a:r>
            <a:r>
              <a:rPr lang="en-US" altLang="zh-CN" sz="2800" b="0" dirty="0">
                <a:latin typeface="Arial"/>
                <a:cs typeface="Arial"/>
              </a:rPr>
              <a:t>a</a:t>
            </a:r>
            <a:r>
              <a:rPr lang="zh-CN" altLang="en-US" sz="2800" b="0" dirty="0">
                <a:latin typeface="Arial"/>
                <a:cs typeface="Arial"/>
              </a:rPr>
              <a:t> </a:t>
            </a:r>
            <a:r>
              <a:rPr lang="en-US" altLang="zh-CN" sz="2800" b="0" dirty="0">
                <a:latin typeface="Arial"/>
                <a:cs typeface="Arial"/>
              </a:rPr>
              <a:t>vector</a:t>
            </a:r>
            <a:r>
              <a:rPr lang="zh-CN" altLang="en-US" sz="2800" b="0" dirty="0">
                <a:latin typeface="Arial"/>
                <a:cs typeface="Arial"/>
              </a:rPr>
              <a:t> </a:t>
            </a:r>
            <a:r>
              <a:rPr lang="en-US" altLang="zh-CN" sz="2800" b="0" dirty="0">
                <a:latin typeface="Arial"/>
                <a:cs typeface="Arial"/>
              </a:rPr>
              <a:t>α</a:t>
            </a:r>
            <a:r>
              <a:rPr lang="zh-CN" altLang="en-US" sz="2800" b="0" dirty="0">
                <a:latin typeface="Arial"/>
                <a:cs typeface="Arial"/>
              </a:rPr>
              <a:t> </a:t>
            </a:r>
            <a:r>
              <a:rPr lang="en-US" altLang="zh-CN" b="0" dirty="0">
                <a:latin typeface="Arial"/>
                <a:cs typeface="Arial"/>
              </a:rPr>
              <a:t>(concentration</a:t>
            </a:r>
            <a:r>
              <a:rPr lang="zh-CN" altLang="en-US" b="0" dirty="0">
                <a:latin typeface="Arial"/>
                <a:cs typeface="Arial"/>
              </a:rPr>
              <a:t> </a:t>
            </a:r>
            <a:r>
              <a:rPr lang="en-US" altLang="zh-CN" b="0" dirty="0">
                <a:latin typeface="Arial"/>
                <a:cs typeface="Arial"/>
              </a:rPr>
              <a:t>parameter)</a:t>
            </a:r>
            <a:r>
              <a:rPr lang="zh-CN" altLang="en-US" b="0" dirty="0">
                <a:latin typeface="Arial"/>
                <a:cs typeface="Arial"/>
              </a:rPr>
              <a:t>  </a:t>
            </a:r>
            <a:endParaRPr lang="en-US" altLang="zh-CN" b="0" dirty="0">
              <a:latin typeface="Arial"/>
              <a:cs typeface="Arial"/>
            </a:endParaRPr>
          </a:p>
          <a:p>
            <a:endParaRPr lang="en-US" altLang="zh-CN" sz="2800" b="0" dirty="0">
              <a:latin typeface="Arial"/>
              <a:cs typeface="Arial"/>
            </a:endParaRPr>
          </a:p>
          <a:p>
            <a:endParaRPr lang="en-US" altLang="zh-CN" sz="2800" b="0" dirty="0">
              <a:latin typeface="Arial"/>
              <a:cs typeface="Arial"/>
            </a:endParaRPr>
          </a:p>
          <a:p>
            <a:endParaRPr lang="en-US" altLang="zh-CN" sz="1100" b="0" dirty="0">
              <a:latin typeface="Arial"/>
              <a:cs typeface="Arial"/>
            </a:endParaRPr>
          </a:p>
          <a:p>
            <a:r>
              <a:rPr lang="en-US" altLang="zh-CN" sz="2800" b="0" dirty="0">
                <a:latin typeface="Arial"/>
                <a:cs typeface="Arial"/>
              </a:rPr>
              <a:t>where</a:t>
            </a:r>
            <a:r>
              <a:rPr lang="zh-CN" altLang="en-US" sz="2800" b="0" dirty="0">
                <a:latin typeface="Arial"/>
                <a:cs typeface="Arial"/>
              </a:rPr>
              <a:t>   </a:t>
            </a:r>
            <a:endParaRPr lang="en-US" altLang="zh-CN" sz="2800" b="0" dirty="0">
              <a:latin typeface="Arial"/>
              <a:cs typeface="Arial"/>
            </a:endParaRPr>
          </a:p>
          <a:p>
            <a:endParaRPr lang="en-US" sz="3200" dirty="0">
              <a:latin typeface="Arial"/>
              <a:cs typeface="Arial"/>
            </a:endParaRPr>
          </a:p>
        </p:txBody>
      </p:sp>
      <p:pic>
        <p:nvPicPr>
          <p:cNvPr id="2" name="Picture 1" descr="Screen Shot 2016-10-08 at 10.36.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46" y="1676400"/>
            <a:ext cx="6540954" cy="1143079"/>
          </a:xfrm>
          <a:prstGeom prst="rect">
            <a:avLst/>
          </a:prstGeom>
        </p:spPr>
      </p:pic>
      <p:pic>
        <p:nvPicPr>
          <p:cNvPr id="3" name="Picture 2" descr="Screen Shot 2016-10-08 at 10.36.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550" y="2667000"/>
            <a:ext cx="3607050" cy="5715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22822"/>
            <a:ext cx="7239000" cy="3238989"/>
          </a:xfrm>
          <a:prstGeom prst="rect">
            <a:avLst/>
          </a:prstGeom>
        </p:spPr>
      </p:pic>
    </p:spTree>
    <p:extLst>
      <p:ext uri="{BB962C8B-B14F-4D97-AF65-F5344CB8AC3E}">
        <p14:creationId xmlns:p14="http://schemas.microsoft.com/office/powerpoint/2010/main" val="282778069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96450" cy="7038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56393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9344026"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42488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63100" cy="6896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61066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4405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5097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generative process illustration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en-US" sz="3200" dirty="0">
                <a:solidFill>
                  <a:srgbClr val="C00000"/>
                </a:solidFill>
                <a:latin typeface="Arial" charset="0"/>
                <a:cs typeface="+mn-cs"/>
              </a:rPr>
              <a:t>   </a:t>
            </a:r>
            <a:endParaRPr lang="en-US" sz="3200" b="0" dirty="0">
              <a:latin typeface="Arial" charset="0"/>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28750"/>
            <a:ext cx="9129840" cy="4819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9695723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Graphical model</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38</a:t>
            </a:fld>
            <a:endParaRPr lang="en-US" b="0" dirty="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en-US" sz="3200" b="0" dirty="0">
                <a:latin typeface="Arial" charset="0"/>
                <a:cs typeface="+mn-cs"/>
              </a:rPr>
              <a:t> </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81"/>
          <a:stretch/>
        </p:blipFill>
        <p:spPr bwMode="auto">
          <a:xfrm>
            <a:off x="457199" y="1260021"/>
            <a:ext cx="7458075" cy="35405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846" y="2743201"/>
            <a:ext cx="5894780" cy="32765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7" name="Group 6"/>
          <p:cNvGrpSpPr/>
          <p:nvPr/>
        </p:nvGrpSpPr>
        <p:grpSpPr>
          <a:xfrm>
            <a:off x="6477000" y="5334000"/>
            <a:ext cx="457200" cy="457200"/>
            <a:chOff x="6477000" y="5334000"/>
            <a:chExt cx="457200" cy="457200"/>
          </a:xfrm>
        </p:grpSpPr>
        <p:sp>
          <p:nvSpPr>
            <p:cNvPr id="3" name="Rectangle 2"/>
            <p:cNvSpPr/>
            <p:nvPr/>
          </p:nvSpPr>
          <p:spPr bwMode="auto">
            <a:xfrm>
              <a:off x="6477000" y="5410200"/>
              <a:ext cx="381000" cy="381000"/>
            </a:xfrm>
            <a:prstGeom prst="rect">
              <a:avLst/>
            </a:prstGeom>
            <a:solidFill>
              <a:schemeClr val="bg1"/>
            </a:solidFill>
            <a:ln>
              <a:noFill/>
            </a:ln>
            <a:extLst/>
          </p:spPr>
          <p:txBody>
            <a:bodyPr rtlCol="0" anchor="ctr"/>
            <a:lstStyle/>
            <a:p>
              <a:pPr algn="ctr"/>
              <a:endParaRPr lang="en-US" i="1">
                <a:noFill/>
              </a:endParaRPr>
            </a:p>
          </p:txBody>
        </p:sp>
        <p:sp>
          <p:nvSpPr>
            <p:cNvPr id="2" name="TextBox 1"/>
            <p:cNvSpPr txBox="1"/>
            <p:nvPr/>
          </p:nvSpPr>
          <p:spPr>
            <a:xfrm>
              <a:off x="6477000" y="5334000"/>
              <a:ext cx="457200" cy="400110"/>
            </a:xfrm>
            <a:prstGeom prst="rect">
              <a:avLst/>
            </a:prstGeom>
            <a:noFill/>
          </p:spPr>
          <p:txBody>
            <a:bodyPr wrap="square" rtlCol="0">
              <a:spAutoFit/>
            </a:bodyPr>
            <a:lstStyle/>
            <a:p>
              <a:r>
                <a:rPr lang="en-US" sz="2000" b="0" i="1" dirty="0"/>
                <a:t>β</a:t>
              </a:r>
              <a:endParaRPr lang="en-US" b="0" i="1" dirty="0"/>
            </a:p>
          </p:txBody>
        </p:sp>
      </p:grpSp>
      <p:grpSp>
        <p:nvGrpSpPr>
          <p:cNvPr id="13" name="Group 12"/>
          <p:cNvGrpSpPr/>
          <p:nvPr/>
        </p:nvGrpSpPr>
        <p:grpSpPr>
          <a:xfrm>
            <a:off x="5486400" y="5334000"/>
            <a:ext cx="457200" cy="457200"/>
            <a:chOff x="6477000" y="5334000"/>
            <a:chExt cx="457200" cy="457200"/>
          </a:xfrm>
        </p:grpSpPr>
        <p:sp>
          <p:nvSpPr>
            <p:cNvPr id="14" name="Rectangle 13"/>
            <p:cNvSpPr/>
            <p:nvPr/>
          </p:nvSpPr>
          <p:spPr bwMode="auto">
            <a:xfrm>
              <a:off x="6477000" y="5410200"/>
              <a:ext cx="381000" cy="381000"/>
            </a:xfrm>
            <a:prstGeom prst="rect">
              <a:avLst/>
            </a:prstGeom>
            <a:solidFill>
              <a:schemeClr val="bg1"/>
            </a:solidFill>
            <a:ln>
              <a:noFill/>
            </a:ln>
            <a:extLst/>
          </p:spPr>
          <p:txBody>
            <a:bodyPr rtlCol="0" anchor="ctr"/>
            <a:lstStyle/>
            <a:p>
              <a:pPr algn="ctr"/>
              <a:endParaRPr lang="en-US" i="1">
                <a:noFill/>
              </a:endParaRPr>
            </a:p>
          </p:txBody>
        </p:sp>
        <p:sp>
          <p:nvSpPr>
            <p:cNvPr id="15" name="TextBox 14"/>
            <p:cNvSpPr txBox="1"/>
            <p:nvPr/>
          </p:nvSpPr>
          <p:spPr>
            <a:xfrm>
              <a:off x="6477000" y="5334000"/>
              <a:ext cx="457200" cy="400110"/>
            </a:xfrm>
            <a:prstGeom prst="rect">
              <a:avLst/>
            </a:prstGeom>
            <a:noFill/>
          </p:spPr>
          <p:txBody>
            <a:bodyPr wrap="square" rtlCol="0">
              <a:spAutoFit/>
            </a:bodyPr>
            <a:lstStyle/>
            <a:p>
              <a:r>
                <a:rPr lang="en-US" sz="2000" b="0" i="1" dirty="0" err="1"/>
                <a:t>ϕ</a:t>
              </a:r>
              <a:r>
                <a:rPr lang="en-US" altLang="zh-CN" sz="2000" b="0" i="1" baseline="-25000" dirty="0" err="1"/>
                <a:t>k</a:t>
              </a:r>
              <a:endParaRPr lang="en-US" sz="2000" b="0" i="1" dirty="0"/>
            </a:p>
          </p:txBody>
        </p:sp>
      </p:grpSp>
    </p:spTree>
    <p:extLst>
      <p:ext uri="{BB962C8B-B14F-4D97-AF65-F5344CB8AC3E}">
        <p14:creationId xmlns:p14="http://schemas.microsoft.com/office/powerpoint/2010/main" val="392527355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pLSI</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vs</a:t>
            </a:r>
            <a:r>
              <a:rPr lang="en-US" sz="3600" dirty="0">
                <a:solidFill>
                  <a:schemeClr val="tx1"/>
                </a:solidFill>
                <a:latin typeface="Arial" pitchFamily="34" charset="0"/>
                <a:cs typeface="Arial" pitchFamily="34" charset="0"/>
              </a:rPr>
              <a:t> LDA</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1282"/>
            <a:ext cx="8305800" cy="3816430"/>
          </a:xfrm>
          <a:prstGeom prst="rect">
            <a:avLst/>
          </a:prstGeom>
        </p:spPr>
        <p:txBody>
          <a:bodyPr wrap="square">
            <a:spAutoFit/>
          </a:bodyPr>
          <a:lstStyle/>
          <a:p>
            <a:r>
              <a:rPr lang="en-US" sz="2800" b="0" dirty="0"/>
              <a:t>P(</a:t>
            </a:r>
            <a:r>
              <a:rPr lang="en-US" sz="2800" b="0" dirty="0" err="1"/>
              <a:t>z|d</a:t>
            </a:r>
            <a:r>
              <a:rPr lang="en-US" sz="2800" b="0" dirty="0"/>
              <a:t>):  </a:t>
            </a:r>
          </a:p>
          <a:p>
            <a:pPr marL="457200" indent="-457200">
              <a:buFont typeface="Arial"/>
              <a:buChar char="•"/>
            </a:pPr>
            <a:r>
              <a:rPr lang="en-US" sz="2800" b="0" dirty="0"/>
              <a:t>LDA:  a k-parameter hidden random variable  </a:t>
            </a:r>
          </a:p>
          <a:p>
            <a:pPr marL="457200" indent="-457200">
              <a:buFont typeface="Arial"/>
              <a:buChar char="•"/>
            </a:pPr>
            <a:r>
              <a:rPr lang="en-US" sz="2800" b="0" dirty="0" err="1"/>
              <a:t>pLSI</a:t>
            </a:r>
            <a:r>
              <a:rPr lang="en-US" sz="2800" b="0" dirty="0"/>
              <a:t>:  a large set of individual parameters which are explicitly linked to the training set</a:t>
            </a:r>
          </a:p>
          <a:p>
            <a:endParaRPr lang="en-US" b="0" dirty="0"/>
          </a:p>
          <a:p>
            <a:r>
              <a:rPr lang="en-US" sz="2800" b="0" dirty="0"/>
              <a:t>Number of parameters:</a:t>
            </a:r>
          </a:p>
          <a:p>
            <a:pPr marL="457200" indent="-457200">
              <a:buFont typeface="Arial"/>
              <a:buChar char="•"/>
            </a:pPr>
            <a:r>
              <a:rPr lang="en-US" sz="2800" b="0" dirty="0"/>
              <a:t>LDA:  </a:t>
            </a:r>
            <a:r>
              <a:rPr lang="en-US" sz="2800" b="0" dirty="0" err="1"/>
              <a:t>k+k</a:t>
            </a:r>
            <a:r>
              <a:rPr lang="en-US" sz="2800" b="0" dirty="0"/>
              <a:t>*V    </a:t>
            </a:r>
            <a:r>
              <a:rPr lang="en-US" sz="1800" b="0" dirty="0"/>
              <a:t>(not growing with training set, and less </a:t>
            </a:r>
            <a:r>
              <a:rPr lang="en-US" sz="1800" b="0" dirty="0" err="1"/>
              <a:t>overfitting</a:t>
            </a:r>
            <a:r>
              <a:rPr lang="en-US" sz="1800" b="0" dirty="0"/>
              <a:t>)</a:t>
            </a:r>
          </a:p>
          <a:p>
            <a:pPr marL="457200" indent="-457200">
              <a:buFont typeface="Arial"/>
              <a:buChar char="•"/>
            </a:pPr>
            <a:r>
              <a:rPr lang="en-US" sz="2800" b="0" dirty="0" err="1"/>
              <a:t>pLSI</a:t>
            </a:r>
            <a:r>
              <a:rPr lang="en-US" sz="2800" b="0" dirty="0"/>
              <a:t>:  k*M + k*V </a:t>
            </a:r>
          </a:p>
          <a:p>
            <a:endParaRPr lang="en-US" sz="2800" b="0" dirty="0"/>
          </a:p>
        </p:txBody>
      </p:sp>
      <p:pic>
        <p:nvPicPr>
          <p:cNvPr id="3" name="Picture 2" descr="Screen Shot 2016-09-30 at 4.40.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737601"/>
            <a:ext cx="4038600" cy="1815599"/>
          </a:xfrm>
          <a:prstGeom prst="rect">
            <a:avLst/>
          </a:prstGeom>
        </p:spPr>
      </p:pic>
      <p:sp>
        <p:nvSpPr>
          <p:cNvPr id="5" name="TextBox 4"/>
          <p:cNvSpPr txBox="1"/>
          <p:nvPr/>
        </p:nvSpPr>
        <p:spPr>
          <a:xfrm>
            <a:off x="6096000" y="6248400"/>
            <a:ext cx="1295400" cy="307777"/>
          </a:xfrm>
          <a:prstGeom prst="rect">
            <a:avLst/>
          </a:prstGeom>
          <a:noFill/>
        </p:spPr>
        <p:txBody>
          <a:bodyPr wrap="square" rtlCol="0">
            <a:spAutoFit/>
          </a:bodyPr>
          <a:lstStyle/>
          <a:p>
            <a:r>
              <a:rPr lang="en-US" dirty="0"/>
              <a:t>LDA model</a:t>
            </a:r>
          </a:p>
        </p:txBody>
      </p:sp>
      <p:grpSp>
        <p:nvGrpSpPr>
          <p:cNvPr id="12" name="Group 11"/>
          <p:cNvGrpSpPr/>
          <p:nvPr/>
        </p:nvGrpSpPr>
        <p:grpSpPr>
          <a:xfrm>
            <a:off x="4267200" y="4191000"/>
            <a:ext cx="4424903" cy="2072039"/>
            <a:chOff x="4267200" y="4252561"/>
            <a:chExt cx="4424903" cy="2072039"/>
          </a:xfrm>
        </p:grpSpPr>
        <p:pic>
          <p:nvPicPr>
            <p:cNvPr id="6" name="Picture 5" descr="Screen Shot 2016-09-30 at 4.40.53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200" y="4252561"/>
              <a:ext cx="4424903" cy="2072039"/>
            </a:xfrm>
            <a:prstGeom prst="rect">
              <a:avLst/>
            </a:prstGeom>
          </p:spPr>
        </p:pic>
        <p:sp>
          <p:nvSpPr>
            <p:cNvPr id="9" name="Isosceles Triangle 8"/>
            <p:cNvSpPr/>
            <p:nvPr/>
          </p:nvSpPr>
          <p:spPr bwMode="auto">
            <a:xfrm>
              <a:off x="7455237" y="5216313"/>
              <a:ext cx="109728" cy="45720"/>
            </a:xfrm>
            <a:prstGeom prst="triangle">
              <a:avLst/>
            </a:prstGeom>
            <a:solidFill>
              <a:schemeClr val="tx1">
                <a:lumMod val="65000"/>
                <a:lumOff val="35000"/>
              </a:schemeClr>
            </a:solidFill>
            <a:ln>
              <a:noFill/>
            </a:ln>
            <a:scene3d>
              <a:camera prst="orthographicFront">
                <a:rot lat="0" lon="10799999" rev="10799999"/>
              </a:camera>
              <a:lightRig rig="threePt" dir="t"/>
            </a:scene3d>
            <a:extLst/>
          </p:spPr>
          <p:txBody>
            <a:bodyPr rtlCol="0" anchor="ctr"/>
            <a:lstStyle/>
            <a:p>
              <a:pPr algn="ctr"/>
              <a:endParaRPr lang="en-US" i="1">
                <a:noFill/>
              </a:endParaRPr>
            </a:p>
          </p:txBody>
        </p:sp>
        <p:sp>
          <p:nvSpPr>
            <p:cNvPr id="10" name="TextBox 9"/>
            <p:cNvSpPr txBox="1"/>
            <p:nvPr/>
          </p:nvSpPr>
          <p:spPr>
            <a:xfrm>
              <a:off x="6934200" y="4542363"/>
              <a:ext cx="364157" cy="307777"/>
            </a:xfrm>
            <a:prstGeom prst="rect">
              <a:avLst/>
            </a:prstGeom>
            <a:noFill/>
          </p:spPr>
          <p:txBody>
            <a:bodyPr wrap="none" rtlCol="0">
              <a:spAutoFit/>
            </a:bodyPr>
            <a:lstStyle/>
            <a:p>
              <a:r>
                <a:rPr lang="en-US" i="1" dirty="0" err="1"/>
                <a:t>ϕ</a:t>
              </a:r>
              <a:endParaRPr lang="en-US" i="1" dirty="0"/>
            </a:p>
          </p:txBody>
        </p:sp>
      </p:grpSp>
    </p:spTree>
    <p:extLst>
      <p:ext uri="{BB962C8B-B14F-4D97-AF65-F5344CB8AC3E}">
        <p14:creationId xmlns:p14="http://schemas.microsoft.com/office/powerpoint/2010/main" val="30972322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Document as a sample of mixed topics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t>Xiangliang Zhang, KAUST CS 340: Data Mining</a:t>
            </a:r>
          </a:p>
        </p:txBody>
      </p:sp>
      <p:pic>
        <p:nvPicPr>
          <p:cNvPr id="5" name="pasted-image.pdf"/>
          <p:cNvPicPr/>
          <p:nvPr/>
        </p:nvPicPr>
        <p:blipFill>
          <a:blip r:embed="rId2">
            <a:extLst/>
          </a:blip>
          <a:stretch>
            <a:fillRect/>
          </a:stretch>
        </p:blipFill>
        <p:spPr>
          <a:xfrm>
            <a:off x="583144" y="2642027"/>
            <a:ext cx="4522256" cy="2768173"/>
          </a:xfrm>
          <a:prstGeom prst="rect">
            <a:avLst/>
          </a:prstGeom>
          <a:ln w="12700">
            <a:miter lim="400000"/>
          </a:ln>
        </p:spPr>
      </p:pic>
      <p:pic>
        <p:nvPicPr>
          <p:cNvPr id="6" name="pasted-image.pdf"/>
          <p:cNvPicPr/>
          <p:nvPr/>
        </p:nvPicPr>
        <p:blipFill>
          <a:blip r:embed="rId3">
            <a:extLst/>
          </a:blip>
          <a:stretch>
            <a:fillRect/>
          </a:stretch>
        </p:blipFill>
        <p:spPr>
          <a:xfrm>
            <a:off x="6929608" y="3321841"/>
            <a:ext cx="1928289" cy="1466918"/>
          </a:xfrm>
          <a:prstGeom prst="rect">
            <a:avLst/>
          </a:prstGeom>
          <a:ln w="12700">
            <a:miter lim="400000"/>
          </a:ln>
        </p:spPr>
      </p:pic>
      <p:sp>
        <p:nvSpPr>
          <p:cNvPr id="7" name="Shape 61"/>
          <p:cNvSpPr/>
          <p:nvPr/>
        </p:nvSpPr>
        <p:spPr>
          <a:xfrm>
            <a:off x="5623282" y="3690999"/>
            <a:ext cx="793035" cy="728602"/>
          </a:xfrm>
          <a:custGeom>
            <a:avLst/>
            <a:gdLst/>
            <a:ahLst/>
            <a:cxnLst>
              <a:cxn ang="0">
                <a:pos x="wd2" y="hd2"/>
              </a:cxn>
              <a:cxn ang="5400000">
                <a:pos x="wd2" y="hd2"/>
              </a:cxn>
              <a:cxn ang="10800000">
                <a:pos x="wd2" y="hd2"/>
              </a:cxn>
              <a:cxn ang="16200000">
                <a:pos x="wd2" y="hd2"/>
              </a:cxn>
            </a:cxnLst>
            <a:rect l="0" t="0" r="r" b="b"/>
            <a:pathLst>
              <a:path w="21600" h="21600" extrusionOk="0">
                <a:moveTo>
                  <a:pt x="12492" y="14256"/>
                </a:moveTo>
                <a:lnTo>
                  <a:pt x="12492" y="21600"/>
                </a:lnTo>
                <a:lnTo>
                  <a:pt x="0" y="10800"/>
                </a:lnTo>
                <a:lnTo>
                  <a:pt x="12492" y="0"/>
                </a:lnTo>
                <a:lnTo>
                  <a:pt x="12492" y="7344"/>
                </a:lnTo>
                <a:lnTo>
                  <a:pt x="21600" y="7344"/>
                </a:lnTo>
                <a:lnTo>
                  <a:pt x="21600" y="14256"/>
                </a:lnTo>
                <a:close/>
              </a:path>
            </a:pathLst>
          </a:custGeom>
          <a:solidFill>
            <a:srgbClr val="FFFFFF"/>
          </a:solidFill>
          <a:ln w="25400">
            <a:solidFill/>
          </a:ln>
        </p:spPr>
        <p:txBody>
          <a:bodyPr lIns="0" tIns="0" rIns="0" bIns="0"/>
          <a:lstStyle/>
          <a:p>
            <a:pPr lvl="0"/>
            <a:endParaRPr/>
          </a:p>
        </p:txBody>
      </p:sp>
    </p:spTree>
    <p:extLst>
      <p:ext uri="{BB962C8B-B14F-4D97-AF65-F5344CB8AC3E}">
        <p14:creationId xmlns:p14="http://schemas.microsoft.com/office/powerpoint/2010/main" val="316773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81642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Model Inference</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LDA discussion</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p:txBody>
      </p:sp>
    </p:spTree>
    <p:extLst>
      <p:ext uri="{BB962C8B-B14F-4D97-AF65-F5344CB8AC3E}">
        <p14:creationId xmlns:p14="http://schemas.microsoft.com/office/powerpoint/2010/main" val="212279378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Posterior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066800"/>
            <a:ext cx="8305800" cy="5250873"/>
          </a:xfrm>
          <a:prstGeom prst="rect">
            <a:avLst/>
          </a:prstGeom>
        </p:spPr>
        <p:txBody>
          <a:bodyPr wrap="square">
            <a:spAutoFit/>
          </a:bodyPr>
          <a:lstStyle/>
          <a:p>
            <a:pPr marL="457200" indent="-457200">
              <a:lnSpc>
                <a:spcPct val="114000"/>
              </a:lnSpc>
              <a:spcAft>
                <a:spcPts val="1000"/>
              </a:spcAft>
              <a:buFont typeface="Arial"/>
              <a:buChar char="•"/>
            </a:pPr>
            <a:r>
              <a:rPr lang="en-US" sz="2800" b="0" dirty="0"/>
              <a:t>Our observed data (documents) are from the generative process including </a:t>
            </a:r>
            <a:r>
              <a:rPr lang="en-US" sz="2800" dirty="0"/>
              <a:t>latent variables</a:t>
            </a:r>
          </a:p>
          <a:p>
            <a:pPr marL="457200" indent="-457200">
              <a:lnSpc>
                <a:spcPct val="114000"/>
              </a:lnSpc>
              <a:spcAft>
                <a:spcPts val="1000"/>
              </a:spcAft>
              <a:buFont typeface="Arial"/>
              <a:buChar char="•"/>
            </a:pPr>
            <a:r>
              <a:rPr lang="en-US" sz="2800" b="0" dirty="0"/>
              <a:t>A </a:t>
            </a:r>
            <a:r>
              <a:rPr lang="en-US" sz="2800" dirty="0"/>
              <a:t>joint probability distribution </a:t>
            </a:r>
            <a:r>
              <a:rPr lang="en-US" sz="2800" b="0" dirty="0"/>
              <a:t>can be defined over both the </a:t>
            </a:r>
            <a:r>
              <a:rPr lang="en-US" sz="2800" dirty="0"/>
              <a:t>observed and latent variables </a:t>
            </a:r>
            <a:r>
              <a:rPr lang="en-US" sz="2800" b="0" dirty="0"/>
              <a:t>P(latent, observed)</a:t>
            </a:r>
            <a:endParaRPr lang="en-US" sz="2800" dirty="0"/>
          </a:p>
          <a:p>
            <a:pPr marL="457200" indent="-457200">
              <a:lnSpc>
                <a:spcPct val="114000"/>
              </a:lnSpc>
              <a:spcAft>
                <a:spcPts val="1000"/>
              </a:spcAft>
              <a:buFont typeface="Arial"/>
              <a:buChar char="•"/>
            </a:pPr>
            <a:r>
              <a:rPr lang="en-US" sz="2800" b="0" dirty="0"/>
              <a:t>To infer the </a:t>
            </a:r>
            <a:r>
              <a:rPr lang="en-US" sz="2800" dirty="0"/>
              <a:t>latent variables</a:t>
            </a:r>
            <a:r>
              <a:rPr lang="en-US" sz="2800" b="0" dirty="0"/>
              <a:t> (topics), we study the posterior distribution, which is the  </a:t>
            </a:r>
            <a:r>
              <a:rPr lang="en-US" sz="2800" i="1" dirty="0"/>
              <a:t>conditional distribution </a:t>
            </a:r>
            <a:r>
              <a:rPr lang="en-US" sz="2800" dirty="0"/>
              <a:t>of the latent variables given the observed variables: </a:t>
            </a:r>
            <a:r>
              <a:rPr lang="en-US" sz="2800" b="0" dirty="0"/>
              <a:t>P(</a:t>
            </a:r>
            <a:r>
              <a:rPr lang="en-US" sz="2800" b="0" dirty="0" err="1"/>
              <a:t>latent|observed</a:t>
            </a:r>
            <a:r>
              <a:rPr lang="en-US" sz="2800" b="0" dirty="0"/>
              <a:t>)</a:t>
            </a:r>
          </a:p>
        </p:txBody>
      </p:sp>
      <p:sp>
        <p:nvSpPr>
          <p:cNvPr id="2" name="TextBox 1"/>
          <p:cNvSpPr txBox="1"/>
          <p:nvPr/>
        </p:nvSpPr>
        <p:spPr>
          <a:xfrm>
            <a:off x="228600" y="6400800"/>
            <a:ext cx="3200400" cy="461665"/>
          </a:xfrm>
          <a:prstGeom prst="rect">
            <a:avLst/>
          </a:prstGeom>
          <a:noFill/>
        </p:spPr>
        <p:txBody>
          <a:bodyPr wrap="square" rtlCol="0">
            <a:spAutoFit/>
          </a:bodyPr>
          <a:lstStyle/>
          <a:p>
            <a:r>
              <a:rPr lang="en-US" sz="2400" dirty="0">
                <a:solidFill>
                  <a:srgbClr val="FF0000"/>
                </a:solidFill>
              </a:rPr>
              <a:t>Bayesian Inference</a:t>
            </a:r>
            <a:endParaRPr lang="en-US" sz="1600" dirty="0">
              <a:solidFill>
                <a:srgbClr val="FF0000"/>
              </a:solidFill>
            </a:endParaRPr>
          </a:p>
        </p:txBody>
      </p:sp>
    </p:spTree>
    <p:extLst>
      <p:ext uri="{BB962C8B-B14F-4D97-AF65-F5344CB8AC3E}">
        <p14:creationId xmlns:p14="http://schemas.microsoft.com/office/powerpoint/2010/main" val="33393447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Joint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066800"/>
            <a:ext cx="8305800" cy="573490"/>
          </a:xfrm>
          <a:prstGeom prst="rect">
            <a:avLst/>
          </a:prstGeom>
        </p:spPr>
        <p:txBody>
          <a:bodyPr wrap="square">
            <a:spAutoFit/>
          </a:bodyPr>
          <a:lstStyle/>
          <a:p>
            <a:pPr>
              <a:lnSpc>
                <a:spcPct val="114000"/>
              </a:lnSpc>
              <a:spcAft>
                <a:spcPts val="1000"/>
              </a:spcAft>
            </a:pPr>
            <a:r>
              <a:rPr lang="en-US" sz="2800" b="0" dirty="0"/>
              <a:t> </a:t>
            </a:r>
          </a:p>
        </p:txBody>
      </p:sp>
      <p:pic>
        <p:nvPicPr>
          <p:cNvPr id="3" name="Picture 2" descr="Screen Shot 2016-10-05 at 2.54.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6200"/>
            <a:ext cx="9144000" cy="2275426"/>
          </a:xfrm>
          <a:prstGeom prst="rect">
            <a:avLst/>
          </a:prstGeom>
        </p:spPr>
      </p:pic>
      <p:pic>
        <p:nvPicPr>
          <p:cNvPr id="4" name="Picture 3" descr="Screen Shot 2016-09-30 at 4.40.53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295400"/>
            <a:ext cx="4691975" cy="2197100"/>
          </a:xfrm>
          <a:prstGeom prst="rect">
            <a:avLst/>
          </a:prstGeom>
        </p:spPr>
      </p:pic>
    </p:spTree>
    <p:extLst>
      <p:ext uri="{BB962C8B-B14F-4D97-AF65-F5344CB8AC3E}">
        <p14:creationId xmlns:p14="http://schemas.microsoft.com/office/powerpoint/2010/main" val="285005408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Approximate Inference Techniques</a:t>
            </a:r>
          </a:p>
        </p:txBody>
      </p:sp>
      <p:sp>
        <p:nvSpPr>
          <p:cNvPr id="3" name="Content Placeholder 2"/>
          <p:cNvSpPr>
            <a:spLocks noGrp="1"/>
          </p:cNvSpPr>
          <p:nvPr>
            <p:ph idx="4294967295"/>
          </p:nvPr>
        </p:nvSpPr>
        <p:spPr>
          <a:xfrm>
            <a:off x="381000" y="1417638"/>
            <a:ext cx="8229600" cy="4525962"/>
          </a:xfrm>
        </p:spPr>
        <p:txBody>
          <a:bodyPr>
            <a:normAutofit fontScale="92500" lnSpcReduction="10000"/>
          </a:bodyPr>
          <a:lstStyle/>
          <a:p>
            <a:r>
              <a:rPr lang="en-US" dirty="0" err="1"/>
              <a:t>Variational</a:t>
            </a:r>
            <a:r>
              <a:rPr lang="en-US" dirty="0"/>
              <a:t> Algorithms</a:t>
            </a:r>
          </a:p>
          <a:p>
            <a:pPr marL="857250" lvl="1" indent="-457200">
              <a:buFont typeface="Courier New"/>
              <a:buChar char="o"/>
            </a:pPr>
            <a:r>
              <a:rPr lang="en-US" altLang="zh-CN" dirty="0"/>
              <a:t>O</a:t>
            </a:r>
            <a:r>
              <a:rPr lang="en-US" dirty="0"/>
              <a:t>btain</a:t>
            </a:r>
            <a:r>
              <a:rPr lang="zh-CN" altLang="en-US" dirty="0"/>
              <a:t> </a:t>
            </a:r>
            <a:r>
              <a:rPr lang="en-US" dirty="0"/>
              <a:t>a family of lower bounds</a:t>
            </a:r>
            <a:r>
              <a:rPr lang="zh-CN" altLang="en-US" dirty="0"/>
              <a:t> </a:t>
            </a:r>
            <a:r>
              <a:rPr lang="en-US" dirty="0"/>
              <a:t>on the log likelihood</a:t>
            </a:r>
            <a:r>
              <a:rPr lang="en-US" altLang="zh-CN" dirty="0"/>
              <a:t>.</a:t>
            </a:r>
            <a:r>
              <a:rPr lang="en-US" dirty="0"/>
              <a:t> </a:t>
            </a:r>
          </a:p>
          <a:p>
            <a:pPr marL="857250" lvl="1" indent="-457200">
              <a:buFont typeface="Courier New"/>
              <a:buChar char="o"/>
            </a:pPr>
            <a:r>
              <a:rPr lang="en-US" altLang="zh-CN" dirty="0"/>
              <a:t>Determine</a:t>
            </a:r>
            <a:r>
              <a:rPr lang="zh-CN" altLang="en-US" dirty="0"/>
              <a:t> </a:t>
            </a:r>
            <a:r>
              <a:rPr lang="en-US" altLang="zh-CN" dirty="0"/>
              <a:t>the</a:t>
            </a:r>
            <a:r>
              <a:rPr lang="en-US" dirty="0"/>
              <a:t> </a:t>
            </a:r>
            <a:r>
              <a:rPr lang="en-US" dirty="0" err="1"/>
              <a:t>variational</a:t>
            </a:r>
            <a:r>
              <a:rPr lang="en-US" dirty="0"/>
              <a:t> parameters</a:t>
            </a:r>
            <a:r>
              <a:rPr lang="zh-CN" altLang="en-US" dirty="0"/>
              <a:t> </a:t>
            </a:r>
            <a:r>
              <a:rPr lang="en-US" altLang="zh-CN" dirty="0"/>
              <a:t>of</a:t>
            </a:r>
            <a:r>
              <a:rPr lang="zh-CN" altLang="en-US" dirty="0"/>
              <a:t> </a:t>
            </a:r>
            <a:r>
              <a:rPr lang="en-US" altLang="zh-CN" dirty="0"/>
              <a:t>low</a:t>
            </a:r>
            <a:r>
              <a:rPr lang="zh-CN" altLang="en-US" dirty="0"/>
              <a:t> </a:t>
            </a:r>
            <a:r>
              <a:rPr lang="en-US" altLang="zh-CN" dirty="0"/>
              <a:t>bounds</a:t>
            </a:r>
            <a:r>
              <a:rPr lang="zh-CN" altLang="en-US" dirty="0"/>
              <a:t> </a:t>
            </a:r>
            <a:r>
              <a:rPr lang="en-US" dirty="0"/>
              <a:t>by an optimization procedure that attempts to find the tightest possible lower bound.</a:t>
            </a:r>
          </a:p>
          <a:p>
            <a:endParaRPr lang="en-US" dirty="0"/>
          </a:p>
          <a:p>
            <a:r>
              <a:rPr lang="en-US" dirty="0"/>
              <a:t>Sampling Based Algorithms</a:t>
            </a:r>
          </a:p>
          <a:p>
            <a:pPr marL="857250" lvl="1" indent="-457200">
              <a:buFont typeface="Courier New"/>
              <a:buChar char="o"/>
            </a:pPr>
            <a:r>
              <a:rPr lang="en-US" altLang="zh-CN" dirty="0"/>
              <a:t>C</a:t>
            </a:r>
            <a:r>
              <a:rPr lang="en-US" dirty="0"/>
              <a:t>ollect samples from the posterior to approximate it with an empirical distribution</a:t>
            </a:r>
          </a:p>
          <a:p>
            <a:pPr marL="857250" lvl="1" indent="-457200">
              <a:buFont typeface="Courier New"/>
              <a:buChar char="o"/>
            </a:pPr>
            <a:r>
              <a:rPr lang="en-US" altLang="zh-CN" dirty="0"/>
              <a:t>More</a:t>
            </a:r>
            <a:r>
              <a:rPr lang="zh-CN" altLang="en-US" dirty="0"/>
              <a:t> </a:t>
            </a:r>
            <a:r>
              <a:rPr lang="en-US" altLang="zh-CN" dirty="0"/>
              <a:t>efficient</a:t>
            </a:r>
            <a:r>
              <a:rPr lang="zh-CN" altLang="en-US" dirty="0"/>
              <a:t> </a:t>
            </a:r>
            <a:r>
              <a:rPr lang="en-US" altLang="zh-CN" dirty="0"/>
              <a:t>and</a:t>
            </a:r>
            <a:r>
              <a:rPr lang="zh-CN" altLang="en-US" dirty="0"/>
              <a:t> </a:t>
            </a:r>
            <a:r>
              <a:rPr lang="en-US" altLang="zh-CN" dirty="0"/>
              <a:t>easy</a:t>
            </a:r>
            <a:r>
              <a:rPr lang="zh-CN" altLang="en-US" dirty="0"/>
              <a:t> </a:t>
            </a:r>
            <a:r>
              <a:rPr lang="en-US" altLang="zh-CN" dirty="0"/>
              <a:t>to</a:t>
            </a:r>
            <a:r>
              <a:rPr lang="zh-CN" altLang="en-US" dirty="0"/>
              <a:t> </a:t>
            </a:r>
            <a:r>
              <a:rPr lang="en-US" altLang="zh-CN" dirty="0"/>
              <a:t>implement</a:t>
            </a:r>
            <a:endParaRPr lang="en-US" dirty="0"/>
          </a:p>
        </p:txBody>
      </p:sp>
      <p:sp>
        <p:nvSpPr>
          <p:cNvPr id="4" name="Rectangle 3"/>
          <p:cNvSpPr/>
          <p:nvPr/>
        </p:nvSpPr>
        <p:spPr>
          <a:xfrm>
            <a:off x="6474842" y="5943600"/>
            <a:ext cx="2669158" cy="307777"/>
          </a:xfrm>
          <a:prstGeom prst="rect">
            <a:avLst/>
          </a:prstGeom>
        </p:spPr>
        <p:txBody>
          <a:bodyPr wrap="none">
            <a:spAutoFit/>
          </a:bodyPr>
          <a:lstStyle/>
          <a:p>
            <a:r>
              <a:rPr lang="en-US" altLang="zh-CN" dirty="0"/>
              <a:t>[</a:t>
            </a:r>
            <a:r>
              <a:rPr lang="en-US" dirty="0"/>
              <a:t>Griffiths and </a:t>
            </a:r>
            <a:r>
              <a:rPr lang="en-US" dirty="0" err="1"/>
              <a:t>Steyvers</a:t>
            </a:r>
            <a:r>
              <a:rPr lang="en-US" altLang="zh-CN" dirty="0"/>
              <a:t>,</a:t>
            </a:r>
            <a:r>
              <a:rPr lang="en-US" dirty="0"/>
              <a:t> 2004</a:t>
            </a:r>
            <a:r>
              <a:rPr lang="en-US" altLang="zh-CN" dirty="0"/>
              <a:t>]</a:t>
            </a:r>
            <a:r>
              <a:rPr lang="en-US" dirty="0"/>
              <a:t> </a:t>
            </a:r>
          </a:p>
        </p:txBody>
      </p:sp>
      <p:sp>
        <p:nvSpPr>
          <p:cNvPr id="5" name="Rectangle 4"/>
          <p:cNvSpPr/>
          <p:nvPr/>
        </p:nvSpPr>
        <p:spPr>
          <a:xfrm>
            <a:off x="6967565" y="3505200"/>
            <a:ext cx="2170085" cy="307777"/>
          </a:xfrm>
          <a:prstGeom prst="rect">
            <a:avLst/>
          </a:prstGeom>
        </p:spPr>
        <p:txBody>
          <a:bodyPr wrap="none">
            <a:spAutoFit/>
          </a:bodyPr>
          <a:lstStyle/>
          <a:p>
            <a:r>
              <a:rPr lang="en-US" dirty="0"/>
              <a:t>[</a:t>
            </a:r>
            <a:r>
              <a:rPr lang="en-US" dirty="0" err="1"/>
              <a:t>Blei</a:t>
            </a:r>
            <a:r>
              <a:rPr lang="en-US" dirty="0"/>
              <a:t>, Ng, Jordan, 2003]</a:t>
            </a:r>
          </a:p>
        </p:txBody>
      </p:sp>
      <p:sp>
        <p:nvSpPr>
          <p:cNvPr id="6" name="Rectangle 5"/>
          <p:cNvSpPr/>
          <p:nvPr/>
        </p:nvSpPr>
        <p:spPr>
          <a:xfrm>
            <a:off x="457200" y="6324600"/>
            <a:ext cx="4074941" cy="523220"/>
          </a:xfrm>
          <a:prstGeom prst="rect">
            <a:avLst/>
          </a:prstGeom>
        </p:spPr>
        <p:txBody>
          <a:bodyPr wrap="none">
            <a:spAutoFit/>
          </a:bodyPr>
          <a:lstStyle/>
          <a:p>
            <a:r>
              <a:rPr lang="en-US" dirty="0" err="1"/>
              <a:t>GibbsLDA</a:t>
            </a:r>
            <a:r>
              <a:rPr lang="en-US" dirty="0"/>
              <a:t>++: A C/C++ Implementation of LDA</a:t>
            </a:r>
          </a:p>
          <a:p>
            <a:r>
              <a:rPr lang="en-US" b="0" dirty="0">
                <a:hlinkClick r:id="rId2"/>
              </a:rPr>
              <a:t>http://gibbslda.sourceforge.net/</a:t>
            </a:r>
            <a:r>
              <a:rPr lang="zh-CN" altLang="en-US" b="0" dirty="0"/>
              <a:t> </a:t>
            </a:r>
            <a:endParaRPr lang="en-US" b="0" dirty="0"/>
          </a:p>
        </p:txBody>
      </p:sp>
    </p:spTree>
    <p:extLst>
      <p:ext uri="{BB962C8B-B14F-4D97-AF65-F5344CB8AC3E}">
        <p14:creationId xmlns:p14="http://schemas.microsoft.com/office/powerpoint/2010/main" val="3585530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0-08 at 12.24.2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4638" y="1667013"/>
            <a:ext cx="2629362" cy="2523987"/>
          </a:xfrm>
          <a:prstGeom prst="rect">
            <a:avLst/>
          </a:prstGeom>
        </p:spPr>
      </p:pic>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a:t>
            </a:r>
            <a:endParaRPr lang="en-US" sz="4000" dirty="0"/>
          </a:p>
        </p:txBody>
      </p:sp>
      <p:sp>
        <p:nvSpPr>
          <p:cNvPr id="3" name="Content Placeholder 2"/>
          <p:cNvSpPr>
            <a:spLocks noGrp="1"/>
          </p:cNvSpPr>
          <p:nvPr>
            <p:ph idx="4294967295"/>
          </p:nvPr>
        </p:nvSpPr>
        <p:spPr>
          <a:xfrm>
            <a:off x="381000" y="1143000"/>
            <a:ext cx="7924800" cy="4525963"/>
          </a:xfrm>
        </p:spPr>
        <p:txBody>
          <a:bodyPr>
            <a:noAutofit/>
          </a:bodyPr>
          <a:lstStyle/>
          <a:p>
            <a:r>
              <a:rPr lang="en-US" altLang="zh-CN" sz="2400" dirty="0"/>
              <a:t>Finding</a:t>
            </a:r>
            <a:r>
              <a:rPr lang="zh-CN" altLang="en-US" sz="2400" dirty="0"/>
              <a:t> </a:t>
            </a:r>
            <a:r>
              <a:rPr lang="en-US" altLang="zh-CN" sz="2400" dirty="0"/>
              <a:t>the</a:t>
            </a:r>
            <a:r>
              <a:rPr lang="zh-CN" altLang="en-US" sz="2400" dirty="0"/>
              <a:t> </a:t>
            </a:r>
            <a:r>
              <a:rPr lang="en-US" altLang="zh-CN" sz="2400" dirty="0"/>
              <a:t>optimal</a:t>
            </a:r>
            <a:r>
              <a:rPr lang="zh-CN" altLang="en-US" sz="2400" dirty="0"/>
              <a:t> </a:t>
            </a:r>
            <a:r>
              <a:rPr lang="en-US" altLang="zh-CN" sz="2400" dirty="0" err="1"/>
              <a:t>θ</a:t>
            </a:r>
            <a:r>
              <a:rPr lang="zh-CN" altLang="en-US" sz="2400" baseline="30000" dirty="0"/>
              <a:t>*</a:t>
            </a:r>
            <a:r>
              <a:rPr lang="en-US" altLang="zh-CN" sz="2400" dirty="0"/>
              <a:t>=[</a:t>
            </a:r>
            <a:r>
              <a:rPr lang="en-US" altLang="zh-CN" sz="2400" dirty="0" err="1"/>
              <a:t>θ</a:t>
            </a:r>
            <a:r>
              <a:rPr lang="zh-CN" altLang="en-US" sz="2400" baseline="-25000" dirty="0"/>
              <a:t>1 </a:t>
            </a:r>
            <a:r>
              <a:rPr lang="en-US" altLang="zh-CN" sz="2400" dirty="0"/>
              <a:t>θ</a:t>
            </a:r>
            <a:r>
              <a:rPr lang="en-US" altLang="zh-CN" sz="2400" baseline="-25000" dirty="0"/>
              <a:t>2</a:t>
            </a:r>
            <a:r>
              <a:rPr lang="en-US" altLang="zh-CN" sz="2400" dirty="0"/>
              <a:t>]</a:t>
            </a:r>
            <a:r>
              <a:rPr lang="zh-CN" altLang="en-US" sz="2400" dirty="0"/>
              <a:t> </a:t>
            </a:r>
            <a:r>
              <a:rPr lang="en-US" altLang="zh-CN" sz="2400" dirty="0"/>
              <a:t>by</a:t>
            </a:r>
            <a:r>
              <a:rPr lang="zh-CN" altLang="en-US" sz="2400" dirty="0"/>
              <a:t> </a:t>
            </a:r>
            <a:r>
              <a:rPr lang="en-US" altLang="zh-CN" sz="2400" dirty="0"/>
              <a:t>sampling</a:t>
            </a:r>
            <a:r>
              <a:rPr lang="zh-CN" altLang="en-US" sz="2400" dirty="0"/>
              <a:t> </a:t>
            </a:r>
            <a:r>
              <a:rPr lang="en-US" altLang="zh-CN" sz="2400" dirty="0"/>
              <a:t>from</a:t>
            </a:r>
            <a:r>
              <a:rPr lang="zh-CN" altLang="en-US" sz="2400" dirty="0"/>
              <a:t> </a:t>
            </a:r>
            <a:r>
              <a:rPr lang="en-US" altLang="zh-CN" sz="2400" dirty="0"/>
              <a:t>P(</a:t>
            </a:r>
            <a:r>
              <a:rPr lang="en-US" altLang="zh-CN" sz="2400" dirty="0" err="1"/>
              <a:t>θ</a:t>
            </a:r>
            <a:r>
              <a:rPr lang="zh-CN" altLang="en-US" sz="2400" baseline="-25000" dirty="0"/>
              <a:t>1</a:t>
            </a:r>
            <a:r>
              <a:rPr lang="en-US" altLang="zh-CN" sz="2400" baseline="-25000" dirty="0"/>
              <a:t>,</a:t>
            </a:r>
            <a:r>
              <a:rPr lang="en-US" altLang="zh-CN" sz="2400" dirty="0"/>
              <a:t>θ</a:t>
            </a:r>
            <a:r>
              <a:rPr lang="en-US" altLang="zh-CN" sz="2400" baseline="-25000" dirty="0"/>
              <a:t>2</a:t>
            </a:r>
            <a:r>
              <a:rPr lang="en-US" altLang="zh-CN" sz="2400" dirty="0"/>
              <a:t>|D)</a:t>
            </a:r>
          </a:p>
          <a:p>
            <a:r>
              <a:rPr lang="en-US" altLang="zh-CN" sz="2400" dirty="0"/>
              <a:t>If</a:t>
            </a:r>
            <a:r>
              <a:rPr lang="zh-CN" altLang="en-US" sz="2400" dirty="0"/>
              <a:t> </a:t>
            </a:r>
            <a:r>
              <a:rPr lang="en-US" altLang="zh-CN" sz="2400" dirty="0"/>
              <a:t>P(</a:t>
            </a:r>
            <a:r>
              <a:rPr lang="en-US" altLang="zh-CN" sz="2400" dirty="0" err="1"/>
              <a:t>θ</a:t>
            </a:r>
            <a:r>
              <a:rPr lang="zh-CN" altLang="en-US" sz="2400" baseline="-25000" dirty="0"/>
              <a:t>1</a:t>
            </a:r>
            <a:r>
              <a:rPr lang="en-US" altLang="zh-CN" sz="2400" baseline="-25000" dirty="0"/>
              <a:t>,</a:t>
            </a:r>
            <a:r>
              <a:rPr lang="en-US" altLang="zh-CN" sz="2400" dirty="0"/>
              <a:t>θ</a:t>
            </a:r>
            <a:r>
              <a:rPr lang="en-US" altLang="zh-CN" sz="2400" baseline="-25000" dirty="0"/>
              <a:t>2</a:t>
            </a:r>
            <a:r>
              <a:rPr lang="en-US" altLang="zh-CN" sz="2400" dirty="0"/>
              <a:t>|D)</a:t>
            </a:r>
            <a:r>
              <a:rPr lang="zh-CN" altLang="en-US" sz="2400" dirty="0"/>
              <a:t> </a:t>
            </a:r>
            <a:r>
              <a:rPr lang="en-US" altLang="zh-CN" sz="2400" dirty="0"/>
              <a:t>is</a:t>
            </a:r>
            <a:r>
              <a:rPr lang="zh-CN" altLang="en-US" sz="2400" dirty="0"/>
              <a:t> </a:t>
            </a:r>
            <a:r>
              <a:rPr lang="en-US" altLang="zh-CN" sz="2400" dirty="0"/>
              <a:t>too</a:t>
            </a:r>
            <a:r>
              <a:rPr lang="zh-CN" altLang="en-US" sz="2400" dirty="0"/>
              <a:t> </a:t>
            </a:r>
            <a:r>
              <a:rPr lang="en-US" altLang="zh-CN" sz="2400" dirty="0"/>
              <a:t>complicated,</a:t>
            </a:r>
            <a:r>
              <a:rPr lang="zh-CN" altLang="en-US" sz="2400" dirty="0"/>
              <a:t> </a:t>
            </a:r>
            <a:r>
              <a:rPr lang="en-US" altLang="zh-CN" sz="2400" dirty="0"/>
              <a:t>sample</a:t>
            </a:r>
            <a:r>
              <a:rPr lang="zh-CN" altLang="en-US" sz="2400" dirty="0"/>
              <a:t> </a:t>
            </a:r>
            <a:r>
              <a:rPr lang="en-US" altLang="zh-CN" sz="2400" dirty="0"/>
              <a:t>from</a:t>
            </a:r>
            <a:r>
              <a:rPr lang="zh-CN" altLang="en-US" sz="2400" dirty="0"/>
              <a:t>       </a:t>
            </a:r>
            <a:r>
              <a:rPr lang="en-US" altLang="zh-CN" sz="2400" dirty="0"/>
              <a:t>conditional</a:t>
            </a:r>
            <a:r>
              <a:rPr lang="zh-CN" altLang="en-US" sz="2400" dirty="0"/>
              <a:t> </a:t>
            </a:r>
            <a:r>
              <a:rPr lang="en-US" altLang="zh-CN" sz="2400" dirty="0"/>
              <a:t>distributions</a:t>
            </a:r>
            <a:r>
              <a:rPr lang="zh-CN" altLang="en-US" sz="2400" dirty="0"/>
              <a:t> </a:t>
            </a:r>
            <a:r>
              <a:rPr lang="en-US" altLang="zh-CN" sz="2400" dirty="0"/>
              <a:t>P(</a:t>
            </a:r>
            <a:r>
              <a:rPr lang="en-US" altLang="zh-CN" sz="2400" dirty="0" err="1"/>
              <a:t>θ</a:t>
            </a:r>
            <a:r>
              <a:rPr lang="zh-CN" altLang="en-US" sz="2400" baseline="-25000" dirty="0"/>
              <a:t>1</a:t>
            </a:r>
            <a:r>
              <a:rPr lang="en-US" altLang="zh-CN" sz="2400" dirty="0"/>
              <a:t>|θ</a:t>
            </a:r>
            <a:r>
              <a:rPr lang="en-US" altLang="zh-CN" sz="2400" baseline="-25000" dirty="0"/>
              <a:t>2</a:t>
            </a:r>
            <a:r>
              <a:rPr lang="zh-CN" altLang="zh-CN" sz="2400" dirty="0"/>
              <a:t>,</a:t>
            </a:r>
            <a:r>
              <a:rPr lang="en-US" altLang="zh-CN" sz="2400" dirty="0"/>
              <a:t>D)</a:t>
            </a:r>
            <a:r>
              <a:rPr lang="zh-CN" altLang="en-US" sz="2400" dirty="0"/>
              <a:t> </a:t>
            </a:r>
            <a:r>
              <a:rPr lang="en-US" altLang="zh-CN" sz="2400" dirty="0"/>
              <a:t>and</a:t>
            </a:r>
            <a:r>
              <a:rPr lang="zh-CN" altLang="en-US" sz="2400" dirty="0"/>
              <a:t> </a:t>
            </a:r>
            <a:r>
              <a:rPr lang="en-US" altLang="zh-CN" sz="2400" dirty="0"/>
              <a:t>P(</a:t>
            </a:r>
            <a:r>
              <a:rPr lang="en-US" altLang="zh-CN" sz="2400" dirty="0" err="1"/>
              <a:t>θ</a:t>
            </a:r>
            <a:r>
              <a:rPr lang="zh-CN" altLang="en-US" sz="2400" baseline="-25000" dirty="0"/>
              <a:t>2</a:t>
            </a:r>
            <a:r>
              <a:rPr lang="en-US" altLang="zh-CN" sz="2400" dirty="0"/>
              <a:t>|</a:t>
            </a:r>
            <a:r>
              <a:rPr lang="en-US" altLang="zh-CN" sz="2400" dirty="0" err="1"/>
              <a:t>θ</a:t>
            </a:r>
            <a:r>
              <a:rPr lang="zh-CN" altLang="zh-CN" sz="2400" baseline="-25000" dirty="0"/>
              <a:t>1</a:t>
            </a:r>
            <a:r>
              <a:rPr lang="zh-CN" altLang="zh-CN" sz="2400" dirty="0"/>
              <a:t>,</a:t>
            </a:r>
            <a:r>
              <a:rPr lang="en-US" altLang="zh-CN" sz="2400" dirty="0"/>
              <a:t>D)</a:t>
            </a:r>
          </a:p>
          <a:p>
            <a:endParaRPr lang="en-US" sz="2400" dirty="0"/>
          </a:p>
          <a:p>
            <a:r>
              <a:rPr lang="en-US" altLang="zh-CN" sz="2400" dirty="0"/>
              <a:t>An</a:t>
            </a:r>
            <a:r>
              <a:rPr lang="zh-CN" altLang="en-US" sz="2400" dirty="0"/>
              <a:t> </a:t>
            </a:r>
            <a:r>
              <a:rPr lang="en-US" altLang="zh-CN" sz="2400" dirty="0"/>
              <a:t>example</a:t>
            </a:r>
            <a:r>
              <a:rPr lang="zh-CN" altLang="en-US" sz="2400" dirty="0"/>
              <a:t> </a:t>
            </a:r>
            <a:r>
              <a:rPr lang="en-US" altLang="zh-CN" sz="2400" dirty="0"/>
              <a:t>of</a:t>
            </a:r>
            <a:r>
              <a:rPr lang="zh-CN" altLang="en-US" sz="2400" dirty="0"/>
              <a:t> </a:t>
            </a:r>
            <a:r>
              <a:rPr lang="en-US" altLang="zh-CN" sz="2400" dirty="0"/>
              <a:t>three</a:t>
            </a:r>
            <a:r>
              <a:rPr lang="zh-CN" altLang="en-US" sz="2400" dirty="0"/>
              <a:t> </a:t>
            </a:r>
            <a:r>
              <a:rPr lang="en-US" altLang="zh-CN" sz="2400" dirty="0"/>
              <a:t>parameters,</a:t>
            </a:r>
          </a:p>
          <a:p>
            <a:endParaRPr lang="en-US" sz="2400" dirty="0"/>
          </a:p>
          <a:p>
            <a:endParaRPr lang="en-US" sz="2400" dirty="0"/>
          </a:p>
          <a:p>
            <a:endParaRPr lang="en-US" sz="2400" dirty="0"/>
          </a:p>
          <a:p>
            <a:endParaRPr lang="en-US" sz="2400" dirty="0"/>
          </a:p>
          <a:p>
            <a:endParaRPr lang="en-US" sz="2400" dirty="0"/>
          </a:p>
          <a:p>
            <a:r>
              <a:rPr lang="en-US" sz="2400" dirty="0"/>
              <a:t>After many iterations, infer the parameters by </a:t>
            </a:r>
            <a:r>
              <a:rPr lang="en-US" altLang="zh-CN" sz="2400" dirty="0"/>
              <a:t>sample</a:t>
            </a:r>
            <a:r>
              <a:rPr lang="zh-CN" altLang="en-US" sz="2400" dirty="0"/>
              <a:t> </a:t>
            </a:r>
            <a:r>
              <a:rPr lang="en-US" sz="2400" dirty="0"/>
              <a:t>mean or mode</a:t>
            </a:r>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pic>
        <p:nvPicPr>
          <p:cNvPr id="8" name="Picture 7" descr="Screen Shot 2016-10-08 at 2.2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352800"/>
            <a:ext cx="7002086" cy="2133600"/>
          </a:xfrm>
          <a:prstGeom prst="rect">
            <a:avLst/>
          </a:prstGeom>
        </p:spPr>
      </p:pic>
    </p:spTree>
    <p:extLst>
      <p:ext uri="{BB962C8B-B14F-4D97-AF65-F5344CB8AC3E}">
        <p14:creationId xmlns:p14="http://schemas.microsoft.com/office/powerpoint/2010/main" val="102471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457200" y="1341438"/>
            <a:ext cx="7924800" cy="4525962"/>
          </a:xfrm>
        </p:spPr>
        <p:txBody>
          <a:bodyPr>
            <a:noAutofit/>
          </a:bodyPr>
          <a:lstStyle/>
          <a:p>
            <a:pPr marL="0" indent="0">
              <a:buNone/>
            </a:pPr>
            <a:r>
              <a:rPr lang="en-US" sz="2400" dirty="0"/>
              <a:t>	</a:t>
            </a:r>
            <a:r>
              <a:rPr lang="el-GR" sz="2400" dirty="0"/>
              <a:t>θ</a:t>
            </a:r>
            <a:r>
              <a:rPr lang="en-US" sz="2400" dirty="0"/>
              <a:t>	</a:t>
            </a:r>
            <a:r>
              <a:rPr lang="en-US" altLang="zh-CN" sz="2400" dirty="0"/>
              <a:t>~</a:t>
            </a:r>
            <a:r>
              <a:rPr lang="zh-CN" altLang="en-US" sz="2400" dirty="0"/>
              <a:t>   </a:t>
            </a:r>
            <a:r>
              <a:rPr lang="en-US" altLang="zh-CN" sz="2400" dirty="0" err="1"/>
              <a:t>Dirichlet</a:t>
            </a:r>
            <a:r>
              <a:rPr lang="zh-CN" altLang="en-US" sz="2400" dirty="0"/>
              <a:t> </a:t>
            </a:r>
            <a:r>
              <a:rPr lang="en-US" altLang="zh-CN" sz="2400" dirty="0"/>
              <a:t>(α)</a:t>
            </a:r>
            <a:endParaRPr lang="en-US" sz="2400" dirty="0"/>
          </a:p>
          <a:p>
            <a:pPr marL="0" indent="0">
              <a:buNone/>
            </a:pPr>
            <a:r>
              <a:rPr lang="en-US" sz="2400" dirty="0"/>
              <a:t>	</a:t>
            </a:r>
            <a:r>
              <a:rPr lang="el-GR" sz="2400" dirty="0"/>
              <a:t>φ</a:t>
            </a:r>
            <a:r>
              <a:rPr lang="zh-CN" altLang="en-US" sz="2400" dirty="0"/>
              <a:t> </a:t>
            </a:r>
            <a:r>
              <a:rPr lang="zh-CN" altLang="zh-CN" sz="2400" dirty="0"/>
              <a:t> </a:t>
            </a:r>
            <a:r>
              <a:rPr lang="zh-CN" altLang="en-US" sz="2400" dirty="0"/>
              <a:t> </a:t>
            </a:r>
            <a:r>
              <a:rPr lang="en-US" altLang="zh-CN" sz="2400" dirty="0"/>
              <a:t>	~</a:t>
            </a:r>
            <a:r>
              <a:rPr lang="zh-CN" altLang="en-US" sz="2400" dirty="0"/>
              <a:t>   </a:t>
            </a:r>
            <a:r>
              <a:rPr lang="en-US" altLang="zh-CN" sz="2400" dirty="0" err="1"/>
              <a:t>Dirichlet</a:t>
            </a:r>
            <a:r>
              <a:rPr lang="zh-CN" altLang="en-US" sz="2400" dirty="0"/>
              <a:t> </a:t>
            </a:r>
            <a:r>
              <a:rPr lang="en-US" altLang="zh-CN" sz="2400" dirty="0"/>
              <a:t>(</a:t>
            </a:r>
            <a:r>
              <a:rPr lang="en-US" sz="2400" dirty="0"/>
              <a:t>β</a:t>
            </a:r>
            <a:r>
              <a:rPr lang="en-US" altLang="zh-CN" sz="2400" dirty="0"/>
              <a:t>)</a:t>
            </a:r>
            <a:r>
              <a:rPr lang="zh-CN" altLang="en-US" sz="2400" dirty="0"/>
              <a:t> </a:t>
            </a:r>
            <a:endParaRPr lang="en-US" altLang="zh-CN" sz="2400" dirty="0"/>
          </a:p>
          <a:p>
            <a:pPr marL="0" indent="0">
              <a:buNone/>
            </a:pPr>
            <a:r>
              <a:rPr lang="zh-CN" altLang="zh-CN" sz="2400" dirty="0"/>
              <a:t> </a:t>
            </a:r>
            <a:r>
              <a:rPr lang="zh-CN" altLang="en-US" sz="2400" dirty="0"/>
              <a:t>   </a:t>
            </a:r>
            <a:r>
              <a:rPr lang="en-US" altLang="zh-CN" sz="2400" dirty="0" err="1"/>
              <a:t>z</a:t>
            </a:r>
            <a:r>
              <a:rPr lang="en-US" altLang="zh-CN" sz="2400" baseline="-25000" dirty="0" err="1"/>
              <a:t>i</a:t>
            </a:r>
            <a:r>
              <a:rPr lang="en-US" altLang="zh-CN" sz="2400" dirty="0"/>
              <a:t>|</a:t>
            </a:r>
            <a:r>
              <a:rPr lang="el-GR" sz="2400" dirty="0"/>
              <a:t>θ</a:t>
            </a:r>
            <a:r>
              <a:rPr lang="en-US" altLang="zh-CN" sz="2400" baseline="30000" dirty="0"/>
              <a:t>(di)</a:t>
            </a:r>
            <a:r>
              <a:rPr lang="zh-CN" altLang="en-US" sz="2400" dirty="0"/>
              <a:t> </a:t>
            </a:r>
            <a:r>
              <a:rPr lang="en-US" altLang="zh-CN" sz="2400" dirty="0"/>
              <a:t>	~</a:t>
            </a:r>
            <a:r>
              <a:rPr lang="zh-CN" altLang="en-US" sz="2400" dirty="0"/>
              <a:t>   </a:t>
            </a:r>
            <a:r>
              <a:rPr lang="en-US" altLang="zh-CN" sz="2400" dirty="0"/>
              <a:t>Multinomial</a:t>
            </a:r>
            <a:r>
              <a:rPr lang="zh-CN" altLang="en-US" sz="2400" dirty="0"/>
              <a:t> </a:t>
            </a:r>
            <a:r>
              <a:rPr lang="en-US" altLang="zh-CN" sz="2400" dirty="0"/>
              <a:t>(</a:t>
            </a:r>
            <a:r>
              <a:rPr lang="el-GR" sz="2400" dirty="0"/>
              <a:t>θ</a:t>
            </a:r>
            <a:r>
              <a:rPr lang="en-US" altLang="zh-CN" sz="2400" baseline="30000" dirty="0"/>
              <a:t>(di)</a:t>
            </a:r>
            <a:r>
              <a:rPr lang="en-US" altLang="zh-CN" sz="2400" dirty="0"/>
              <a:t>)</a:t>
            </a:r>
          </a:p>
          <a:p>
            <a:pPr marL="0" indent="0">
              <a:buNone/>
            </a:pPr>
            <a:r>
              <a:rPr lang="zh-CN" altLang="zh-CN" sz="2400" dirty="0"/>
              <a:t> </a:t>
            </a:r>
            <a:r>
              <a:rPr lang="zh-CN" altLang="en-US" sz="2400" dirty="0"/>
              <a:t>  </a:t>
            </a:r>
            <a:r>
              <a:rPr lang="en-US" altLang="zh-CN" sz="2400" dirty="0" err="1"/>
              <a:t>w</a:t>
            </a:r>
            <a:r>
              <a:rPr lang="en-US" altLang="zh-CN" sz="2400" baseline="-25000" dirty="0" err="1"/>
              <a:t>i</a:t>
            </a:r>
            <a:r>
              <a:rPr lang="en-US" altLang="zh-CN" sz="2400" dirty="0" err="1"/>
              <a:t>|z</a:t>
            </a:r>
            <a:r>
              <a:rPr lang="en-US" altLang="zh-CN" sz="2400" baseline="-25000" dirty="0" err="1"/>
              <a:t>i</a:t>
            </a:r>
            <a:r>
              <a:rPr lang="en-US" altLang="zh-CN" sz="2400" dirty="0"/>
              <a:t>,</a:t>
            </a:r>
            <a:r>
              <a:rPr lang="el-GR" sz="2400" dirty="0"/>
              <a:t> φ</a:t>
            </a:r>
            <a:r>
              <a:rPr lang="en-US" altLang="zh-CN" sz="2400" baseline="30000" dirty="0"/>
              <a:t>(</a:t>
            </a:r>
            <a:r>
              <a:rPr lang="en-US" altLang="zh-CN" sz="2400" baseline="30000" dirty="0" err="1"/>
              <a:t>zi</a:t>
            </a:r>
            <a:r>
              <a:rPr lang="en-US" altLang="zh-CN" sz="2400" baseline="30000" dirty="0"/>
              <a:t>)</a:t>
            </a:r>
            <a:r>
              <a:rPr lang="zh-CN" altLang="en-US" sz="2400" dirty="0"/>
              <a:t> </a:t>
            </a:r>
            <a:r>
              <a:rPr lang="en-US" altLang="zh-CN" sz="2400" dirty="0"/>
              <a:t>	~</a:t>
            </a:r>
            <a:r>
              <a:rPr lang="zh-CN" altLang="en-US" sz="2400" dirty="0"/>
              <a:t>  </a:t>
            </a:r>
            <a:r>
              <a:rPr lang="en-US" altLang="zh-CN" sz="2400" dirty="0"/>
              <a:t>Multinomial</a:t>
            </a:r>
            <a:r>
              <a:rPr lang="zh-CN" altLang="en-US" sz="2400" dirty="0"/>
              <a:t> </a:t>
            </a:r>
            <a:r>
              <a:rPr lang="en-US" altLang="zh-CN" sz="2400" dirty="0"/>
              <a:t>(</a:t>
            </a:r>
            <a:r>
              <a:rPr lang="el-GR" sz="2400" dirty="0"/>
              <a:t>φ</a:t>
            </a:r>
            <a:r>
              <a:rPr lang="en-US" altLang="zh-CN" sz="2400" baseline="30000" dirty="0"/>
              <a:t>(</a:t>
            </a:r>
            <a:r>
              <a:rPr lang="en-US" altLang="zh-CN" sz="2400" baseline="30000" dirty="0" err="1"/>
              <a:t>zi</a:t>
            </a:r>
            <a:r>
              <a:rPr lang="en-US" altLang="zh-CN" sz="2400" baseline="30000" dirty="0"/>
              <a:t>)</a:t>
            </a:r>
            <a:r>
              <a:rPr lang="en-US" altLang="zh-CN" sz="2400" dirty="0"/>
              <a:t>)</a:t>
            </a:r>
            <a:endParaRPr lang="en-US" altLang="zh-CN" sz="2400" baseline="-25000" dirty="0"/>
          </a:p>
          <a:p>
            <a:pPr marL="0" indent="0">
              <a:buNone/>
            </a:pPr>
            <a:endParaRPr lang="en-US" sz="1600" dirty="0"/>
          </a:p>
          <a:p>
            <a:pPr marL="0" indent="0">
              <a:buNone/>
            </a:pPr>
            <a:r>
              <a:rPr lang="en-US" altLang="zh-CN" sz="2400" dirty="0"/>
              <a:t>Alternative</a:t>
            </a:r>
            <a:r>
              <a:rPr lang="zh-CN" altLang="en-US" sz="2400" dirty="0"/>
              <a:t> </a:t>
            </a:r>
            <a:r>
              <a:rPr lang="en-US" altLang="zh-CN" sz="2400" dirty="0"/>
              <a:t>solution:</a:t>
            </a:r>
            <a:endParaRPr lang="en-US" sz="2400" dirty="0"/>
          </a:p>
          <a:p>
            <a:r>
              <a:rPr lang="en-US" sz="2400" dirty="0"/>
              <a:t>For each word </a:t>
            </a:r>
            <a:r>
              <a:rPr lang="en-US" altLang="zh-CN" sz="2400" dirty="0" err="1"/>
              <a:t>w</a:t>
            </a:r>
            <a:r>
              <a:rPr lang="en-US" sz="2400" baseline="-25000" dirty="0" err="1"/>
              <a:t>i</a:t>
            </a:r>
            <a:r>
              <a:rPr lang="en-US" sz="2400" dirty="0"/>
              <a:t>, </a:t>
            </a:r>
            <a:r>
              <a:rPr lang="en-US" altLang="zh-CN" sz="2400" dirty="0"/>
              <a:t>estimate</a:t>
            </a:r>
            <a:r>
              <a:rPr lang="zh-CN" altLang="en-US" sz="2400" dirty="0"/>
              <a:t> </a:t>
            </a:r>
            <a:r>
              <a:rPr lang="en-US" altLang="zh-CN" sz="2400" dirty="0"/>
              <a:t>the topic assignment</a:t>
            </a:r>
            <a:r>
              <a:rPr lang="zh-CN" altLang="en-US" sz="2400" dirty="0"/>
              <a:t> </a:t>
            </a:r>
            <a:r>
              <a:rPr lang="en-US" sz="2400" dirty="0" err="1"/>
              <a:t>z</a:t>
            </a:r>
            <a:r>
              <a:rPr lang="en-US" sz="2400" baseline="-25000" dirty="0" err="1"/>
              <a:t>i</a:t>
            </a:r>
            <a:r>
              <a:rPr lang="en-US" sz="2400" dirty="0"/>
              <a:t>, </a:t>
            </a:r>
            <a:r>
              <a:rPr lang="en-US" altLang="zh-CN" sz="2400" dirty="0"/>
              <a:t>which</a:t>
            </a:r>
            <a:r>
              <a:rPr lang="en-US" sz="2400" dirty="0"/>
              <a:t>  is an integer value [1…K] representing the topic assigned</a:t>
            </a:r>
          </a:p>
          <a:p>
            <a:r>
              <a:rPr lang="en-US" altLang="zh-CN" sz="2400" dirty="0"/>
              <a:t>Then,</a:t>
            </a:r>
            <a:r>
              <a:rPr lang="zh-CN" altLang="en-US" sz="2400" dirty="0"/>
              <a:t> </a:t>
            </a:r>
            <a:r>
              <a:rPr lang="en-US" altLang="zh-CN" sz="2400" dirty="0"/>
              <a:t>calculate</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l-GR" sz="2400" dirty="0"/>
              <a:t>θ</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document</a:t>
            </a:r>
          </a:p>
          <a:p>
            <a:r>
              <a:rPr lang="en-US" altLang="zh-CN" sz="2400" dirty="0"/>
              <a:t>And,</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l-GR" sz="2400" dirty="0"/>
              <a:t>φ</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topic.</a:t>
            </a:r>
            <a:endParaRPr lang="en-US" sz="2400" dirty="0"/>
          </a:p>
          <a:p>
            <a:pPr marL="0" indent="0">
              <a:spcBef>
                <a:spcPts val="1776"/>
              </a:spcBef>
              <a:buNone/>
            </a:pPr>
            <a:r>
              <a:rPr lang="en-US" altLang="zh-CN" sz="2400" b="1" dirty="0"/>
              <a:t>How</a:t>
            </a:r>
            <a:r>
              <a:rPr lang="zh-CN" altLang="en-US" sz="2400" b="1" dirty="0"/>
              <a:t> </a:t>
            </a:r>
            <a:r>
              <a:rPr lang="en-US" altLang="zh-CN" sz="2400" b="1" dirty="0"/>
              <a:t>to</a:t>
            </a:r>
            <a:r>
              <a:rPr lang="zh-CN" altLang="en-US" sz="2400" b="1" dirty="0"/>
              <a:t> </a:t>
            </a:r>
            <a:r>
              <a:rPr lang="en-US" altLang="zh-CN" sz="2400" b="1" dirty="0"/>
              <a:t>obtain</a:t>
            </a:r>
            <a:r>
              <a:rPr lang="zh-CN" altLang="en-US" sz="2400" b="1" dirty="0"/>
              <a:t> </a:t>
            </a:r>
            <a:r>
              <a:rPr lang="en-US" altLang="zh-CN" sz="2400" b="1" dirty="0"/>
              <a:t>P(</a:t>
            </a:r>
            <a:r>
              <a:rPr lang="en-US" altLang="zh-CN" sz="2400" b="1" dirty="0" err="1"/>
              <a:t>z|w</a:t>
            </a:r>
            <a:r>
              <a:rPr lang="en-US" altLang="zh-CN" sz="2400" b="1" dirty="0"/>
              <a:t>)?</a:t>
            </a:r>
            <a:r>
              <a:rPr lang="zh-CN" altLang="en-US" sz="2400" b="1" dirty="0"/>
              <a:t>  </a:t>
            </a:r>
            <a:r>
              <a:rPr lang="en-US" altLang="zh-CN" sz="2400" b="1" dirty="0"/>
              <a:t>Using</a:t>
            </a:r>
            <a:r>
              <a:rPr lang="zh-CN" altLang="en-US" sz="2400" b="1" dirty="0"/>
              <a:t> </a:t>
            </a:r>
            <a:r>
              <a:rPr lang="en-US" altLang="zh-CN" sz="2400" b="1" dirty="0"/>
              <a:t>Gibbs</a:t>
            </a:r>
            <a:r>
              <a:rPr lang="zh-CN" altLang="en-US" sz="2400" b="1" dirty="0"/>
              <a:t> </a:t>
            </a:r>
            <a:r>
              <a:rPr lang="en-US" altLang="zh-CN" sz="2400" b="1" dirty="0"/>
              <a:t>Sampling,</a:t>
            </a:r>
            <a:r>
              <a:rPr lang="zh-CN" altLang="en-US" sz="2400" b="1" dirty="0"/>
              <a:t> </a:t>
            </a:r>
            <a:r>
              <a:rPr lang="en-US" altLang="zh-CN" sz="2400" b="1" dirty="0"/>
              <a:t>get</a:t>
            </a:r>
            <a:r>
              <a:rPr lang="zh-CN" altLang="en-US" sz="2400" b="1" dirty="0"/>
              <a:t> </a:t>
            </a:r>
            <a:r>
              <a:rPr lang="en-US" altLang="zh-CN" sz="2400" b="1" dirty="0"/>
              <a:t>P(</a:t>
            </a:r>
            <a:r>
              <a:rPr lang="en-US" altLang="zh-CN" sz="2400" b="1" dirty="0" err="1"/>
              <a:t>z</a:t>
            </a:r>
            <a:r>
              <a:rPr lang="en-US" altLang="zh-CN" sz="2400" b="1" baseline="-25000" dirty="0" err="1"/>
              <a:t>i</a:t>
            </a:r>
            <a:r>
              <a:rPr lang="en-US" altLang="zh-CN" sz="2400" b="1" dirty="0" err="1"/>
              <a:t>|z</a:t>
            </a:r>
            <a:r>
              <a:rPr lang="en-US" altLang="zh-CN" sz="2400" b="1" baseline="-25000" dirty="0" err="1"/>
              <a:t>-i</a:t>
            </a:r>
            <a:r>
              <a:rPr lang="en-US" altLang="zh-CN" sz="2400" b="1" dirty="0" err="1"/>
              <a:t>,w</a:t>
            </a:r>
            <a:r>
              <a:rPr lang="en-US" altLang="zh-CN" sz="2400" b="1" dirty="0"/>
              <a:t>)</a:t>
            </a:r>
            <a:endParaRPr lang="en-US" sz="2400" b="1" dirty="0"/>
          </a:p>
          <a:p>
            <a:endParaRPr lang="en-US" sz="2400" dirty="0"/>
          </a:p>
          <a:p>
            <a:endParaRPr lang="en-US" sz="2400" dirty="0"/>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grpSp>
        <p:nvGrpSpPr>
          <p:cNvPr id="11" name="Group 10"/>
          <p:cNvGrpSpPr/>
          <p:nvPr/>
        </p:nvGrpSpPr>
        <p:grpSpPr>
          <a:xfrm>
            <a:off x="6209230" y="1295400"/>
            <a:ext cx="2900903" cy="1386239"/>
            <a:chOff x="4267200" y="4252561"/>
            <a:chExt cx="4424903" cy="2072039"/>
          </a:xfrm>
        </p:grpSpPr>
        <p:pic>
          <p:nvPicPr>
            <p:cNvPr id="12" name="Picture 11" descr="Screen Shot 2016-09-30 at 4.40.5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252561"/>
              <a:ext cx="4424903" cy="2072039"/>
            </a:xfrm>
            <a:prstGeom prst="rect">
              <a:avLst/>
            </a:prstGeom>
          </p:spPr>
        </p:pic>
        <p:sp>
          <p:nvSpPr>
            <p:cNvPr id="13" name="Isosceles Triangle 12"/>
            <p:cNvSpPr/>
            <p:nvPr/>
          </p:nvSpPr>
          <p:spPr bwMode="auto">
            <a:xfrm>
              <a:off x="7455237" y="5216313"/>
              <a:ext cx="109728" cy="45720"/>
            </a:xfrm>
            <a:prstGeom prst="triangle">
              <a:avLst/>
            </a:prstGeom>
            <a:solidFill>
              <a:schemeClr val="tx1">
                <a:lumMod val="65000"/>
                <a:lumOff val="35000"/>
              </a:schemeClr>
            </a:solidFill>
            <a:ln>
              <a:noFill/>
            </a:ln>
            <a:scene3d>
              <a:camera prst="orthographicFront">
                <a:rot lat="0" lon="10799999" rev="10799999"/>
              </a:camera>
              <a:lightRig rig="threePt" dir="t"/>
            </a:scene3d>
            <a:extLst/>
          </p:spPr>
          <p:txBody>
            <a:bodyPr rtlCol="0" anchor="ctr"/>
            <a:lstStyle/>
            <a:p>
              <a:pPr algn="ctr"/>
              <a:endParaRPr lang="en-US" i="1">
                <a:noFill/>
              </a:endParaRPr>
            </a:p>
          </p:txBody>
        </p:sp>
        <p:sp>
          <p:nvSpPr>
            <p:cNvPr id="14" name="TextBox 13"/>
            <p:cNvSpPr txBox="1"/>
            <p:nvPr/>
          </p:nvSpPr>
          <p:spPr>
            <a:xfrm>
              <a:off x="6884051" y="4514273"/>
              <a:ext cx="470320" cy="414036"/>
            </a:xfrm>
            <a:prstGeom prst="rect">
              <a:avLst/>
            </a:prstGeom>
            <a:noFill/>
          </p:spPr>
          <p:txBody>
            <a:bodyPr wrap="none" rtlCol="0">
              <a:spAutoFit/>
            </a:bodyPr>
            <a:lstStyle/>
            <a:p>
              <a:r>
                <a:rPr lang="en-US" sz="1200" b="0" i="1" dirty="0" err="1">
                  <a:solidFill>
                    <a:schemeClr val="tx1">
                      <a:lumMod val="65000"/>
                      <a:lumOff val="35000"/>
                    </a:schemeClr>
                  </a:solidFill>
                </a:rPr>
                <a:t>ϕ</a:t>
              </a:r>
              <a:endParaRPr lang="en-US" sz="1200" b="0" i="1" dirty="0">
                <a:solidFill>
                  <a:schemeClr val="tx1">
                    <a:lumMod val="65000"/>
                    <a:lumOff val="35000"/>
                  </a:schemeClr>
                </a:solidFill>
              </a:endParaRPr>
            </a:p>
          </p:txBody>
        </p:sp>
      </p:grpSp>
    </p:spTree>
    <p:extLst>
      <p:ext uri="{BB962C8B-B14F-4D97-AF65-F5344CB8AC3E}">
        <p14:creationId xmlns:p14="http://schemas.microsoft.com/office/powerpoint/2010/main" val="266290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381000" y="1219200"/>
            <a:ext cx="8153400" cy="4525963"/>
          </a:xfrm>
        </p:spPr>
        <p:txBody>
          <a:bodyPr>
            <a:noAutofit/>
          </a:bodyPr>
          <a:lstStyle/>
          <a:p>
            <a:pPr marL="0" indent="0">
              <a:buNone/>
            </a:pPr>
            <a:r>
              <a:rPr lang="en-US" altLang="zh-CN" sz="2400" dirty="0"/>
              <a:t>Estimate</a:t>
            </a:r>
            <a:r>
              <a:rPr lang="zh-CN" altLang="en-US" sz="2400" dirty="0"/>
              <a:t> </a:t>
            </a:r>
            <a:r>
              <a:rPr lang="en-US" altLang="zh-CN" sz="2400" dirty="0"/>
              <a:t>the</a:t>
            </a:r>
            <a:r>
              <a:rPr lang="zh-CN" altLang="en-US" sz="2400" dirty="0"/>
              <a:t> </a:t>
            </a:r>
            <a:r>
              <a:rPr lang="en-US" altLang="zh-CN" sz="2400" dirty="0"/>
              <a:t>topic</a:t>
            </a:r>
            <a:r>
              <a:rPr lang="zh-CN" altLang="en-US" sz="2400" dirty="0"/>
              <a:t> </a:t>
            </a:r>
            <a:r>
              <a:rPr lang="en-US" altLang="zh-CN" sz="2400" dirty="0"/>
              <a:t>assignment</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current</a:t>
            </a:r>
            <a:r>
              <a:rPr lang="zh-CN" altLang="en-US" sz="2400" dirty="0"/>
              <a:t> </a:t>
            </a:r>
            <a:r>
              <a:rPr lang="en-US" altLang="zh-CN" sz="2400" dirty="0"/>
              <a:t>word</a:t>
            </a:r>
            <a:r>
              <a:rPr lang="zh-CN" altLang="en-US" sz="2400" dirty="0"/>
              <a:t> </a:t>
            </a:r>
            <a:r>
              <a:rPr lang="en-US" altLang="zh-CN" sz="2400" dirty="0"/>
              <a:t>conditioned on the topic assignment on all other words: </a:t>
            </a:r>
            <a:endParaRPr lang="en-US" sz="2400" dirty="0"/>
          </a:p>
          <a:p>
            <a:endParaRPr lang="en-US" sz="2400" dirty="0"/>
          </a:p>
          <a:p>
            <a:endParaRPr lang="en-US" sz="2400" dirty="0"/>
          </a:p>
          <a:p>
            <a:pPr marL="0" indent="0">
              <a:buNone/>
            </a:pPr>
            <a:r>
              <a:rPr lang="en-US" altLang="zh-CN" sz="2400" dirty="0"/>
              <a:t>where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altLang="zh-CN" sz="2400" dirty="0"/>
              <a:t>The</a:t>
            </a:r>
            <a:r>
              <a:rPr lang="zh-CN" altLang="en-US" sz="2400" dirty="0"/>
              <a:t> </a:t>
            </a:r>
            <a:r>
              <a:rPr lang="en-US" altLang="zh-CN" sz="2400" dirty="0"/>
              <a:t>first</a:t>
            </a:r>
            <a:r>
              <a:rPr lang="zh-CN" altLang="en-US" sz="2400" dirty="0"/>
              <a:t> </a:t>
            </a:r>
            <a:r>
              <a:rPr lang="en-US" altLang="zh-CN" sz="2400" dirty="0"/>
              <a:t>part:</a:t>
            </a:r>
          </a:p>
          <a:p>
            <a:pPr marL="0" indent="0">
              <a:buNone/>
            </a:pPr>
            <a:endParaRPr lang="en-US" sz="2800" dirty="0"/>
          </a:p>
          <a:p>
            <a:pPr marL="0" indent="0">
              <a:buNone/>
            </a:pPr>
            <a:r>
              <a:rPr lang="en-US" altLang="zh-CN" sz="2400" dirty="0"/>
              <a:t>And,</a:t>
            </a:r>
            <a:r>
              <a:rPr lang="zh-CN" altLang="en-US" sz="2400" dirty="0"/>
              <a:t> </a:t>
            </a:r>
            <a:r>
              <a:rPr lang="en-US" altLang="zh-CN" sz="2400" dirty="0"/>
              <a:t>the</a:t>
            </a:r>
            <a:r>
              <a:rPr lang="zh-CN" altLang="en-US" sz="2400" dirty="0"/>
              <a:t> </a:t>
            </a:r>
            <a:r>
              <a:rPr lang="en-US" altLang="zh-CN" sz="2400" dirty="0"/>
              <a:t>second</a:t>
            </a:r>
            <a:r>
              <a:rPr lang="zh-CN" altLang="en-US" sz="2400" dirty="0"/>
              <a:t> </a:t>
            </a:r>
            <a:r>
              <a:rPr lang="en-US" altLang="zh-CN" sz="2400" dirty="0"/>
              <a:t>part:</a:t>
            </a:r>
            <a:endParaRPr lang="en-US" sz="2400" dirty="0"/>
          </a:p>
        </p:txBody>
      </p:sp>
      <p:sp>
        <p:nvSpPr>
          <p:cNvPr id="6" name="Rectangle 5"/>
          <p:cNvSpPr/>
          <p:nvPr/>
        </p:nvSpPr>
        <p:spPr>
          <a:xfrm>
            <a:off x="457200" y="6477000"/>
            <a:ext cx="7558479" cy="307777"/>
          </a:xfrm>
          <a:prstGeom prst="rect">
            <a:avLst/>
          </a:prstGeom>
        </p:spPr>
        <p:txBody>
          <a:bodyPr wrap="none">
            <a:spAutoFit/>
          </a:bodyPr>
          <a:lstStyle/>
          <a:p>
            <a:r>
              <a:rPr lang="en-US" b="0" dirty="0"/>
              <a:t>https://</a:t>
            </a:r>
            <a:r>
              <a:rPr lang="en-US" b="0" dirty="0" err="1"/>
              <a:t>people.cs.umass.edu</a:t>
            </a:r>
            <a:r>
              <a:rPr lang="en-US" b="0" dirty="0"/>
              <a:t>/~</a:t>
            </a:r>
            <a:r>
              <a:rPr lang="en-US" b="0" dirty="0" err="1"/>
              <a:t>wallach</a:t>
            </a:r>
            <a:r>
              <a:rPr lang="en-US" b="0" dirty="0"/>
              <a:t>/courses/s11/cmpsci791ss/readings/griffiths02gibbs.pdf</a:t>
            </a:r>
          </a:p>
        </p:txBody>
      </p:sp>
      <p:sp>
        <p:nvSpPr>
          <p:cNvPr id="7" name="Left Brace 6"/>
          <p:cNvSpPr/>
          <p:nvPr/>
        </p:nvSpPr>
        <p:spPr>
          <a:xfrm flipV="1">
            <a:off x="4648200" y="16764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705600" y="1981200"/>
            <a:ext cx="304800" cy="12954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429000" y="2743200"/>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943600" y="2743200"/>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9" name="Picture 8" descr="Screen Shot 2016-10-09 at 4.52.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2072122"/>
            <a:ext cx="6553200" cy="495463"/>
          </a:xfrm>
          <a:prstGeom prst="rect">
            <a:avLst/>
          </a:prstGeom>
        </p:spPr>
      </p:pic>
      <p:pic>
        <p:nvPicPr>
          <p:cNvPr id="10" name="Picture 9" descr="Screen Shot 2016-10-09 at 4.49.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276600"/>
            <a:ext cx="7620000" cy="682120"/>
          </a:xfrm>
          <a:prstGeom prst="rect">
            <a:avLst/>
          </a:prstGeom>
        </p:spPr>
      </p:pic>
      <p:pic>
        <p:nvPicPr>
          <p:cNvPr id="4" name="Picture 3" descr="Untitled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796" y="4953000"/>
            <a:ext cx="2909004" cy="533400"/>
          </a:xfrm>
          <a:prstGeom prst="rect">
            <a:avLst/>
          </a:prstGeom>
        </p:spPr>
      </p:pic>
      <p:pic>
        <p:nvPicPr>
          <p:cNvPr id="12" name="Picture 11"/>
          <p:cNvPicPr>
            <a:picLocks noChangeAspect="1"/>
          </p:cNvPicPr>
          <p:nvPr/>
        </p:nvPicPr>
        <p:blipFill>
          <a:blip r:embed="rId6"/>
          <a:stretch>
            <a:fillRect/>
          </a:stretch>
        </p:blipFill>
        <p:spPr>
          <a:xfrm>
            <a:off x="533400" y="3962400"/>
            <a:ext cx="8636000" cy="627917"/>
          </a:xfrm>
          <a:prstGeom prst="rect">
            <a:avLst/>
          </a:prstGeom>
        </p:spPr>
      </p:pic>
    </p:spTree>
    <p:extLst>
      <p:ext uri="{BB962C8B-B14F-4D97-AF65-F5344CB8AC3E}">
        <p14:creationId xmlns:p14="http://schemas.microsoft.com/office/powerpoint/2010/main" val="1820934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153400" cy="4525963"/>
          </a:xfrm>
        </p:spPr>
        <p:txBody>
          <a:bodyPr>
            <a:noAutofit/>
          </a:bodyPr>
          <a:lstStyle/>
          <a:p>
            <a:pPr marL="0" indent="0">
              <a:buNone/>
            </a:pPr>
            <a:r>
              <a:rPr lang="zh-CN" altLang="en-US" sz="2400" dirty="0"/>
              <a:t> </a:t>
            </a:r>
            <a:endParaRPr lang="en-US" sz="2400" dirty="0"/>
          </a:p>
        </p:txBody>
      </p:sp>
      <p:pic>
        <p:nvPicPr>
          <p:cNvPr id="12" name="Picture 11" descr="Screen Shot 2016-10-09 at 5.07.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349823"/>
            <a:ext cx="7085431" cy="2057400"/>
          </a:xfrm>
          <a:prstGeom prst="rect">
            <a:avLst/>
          </a:prstGeom>
        </p:spPr>
      </p:pic>
      <p:sp>
        <p:nvSpPr>
          <p:cNvPr id="13" name="Rectangle 12"/>
          <p:cNvSpPr/>
          <p:nvPr/>
        </p:nvSpPr>
        <p:spPr>
          <a:xfrm>
            <a:off x="838200" y="3045023"/>
            <a:ext cx="4076694" cy="307777"/>
          </a:xfrm>
          <a:prstGeom prst="rect">
            <a:avLst/>
          </a:prstGeom>
        </p:spPr>
        <p:txBody>
          <a:bodyPr wrap="none">
            <a:spAutoFit/>
          </a:bodyPr>
          <a:lstStyle/>
          <a:p>
            <a:r>
              <a:rPr lang="en-US" altLang="zh-CN" b="0" dirty="0"/>
              <a:t>NOTE:</a:t>
            </a:r>
            <a:r>
              <a:rPr lang="zh-CN" altLang="en-US" b="0" dirty="0"/>
              <a:t> </a:t>
            </a:r>
            <a:r>
              <a:rPr lang="en-US" b="0" dirty="0"/>
              <a:t>Bayesian inference using conjugate prior</a:t>
            </a:r>
            <a:r>
              <a:rPr lang="en-US" altLang="zh-CN" b="0" dirty="0"/>
              <a:t>:</a:t>
            </a:r>
            <a:endParaRPr lang="en-US" b="0" dirty="0"/>
          </a:p>
        </p:txBody>
      </p:sp>
      <p:pic>
        <p:nvPicPr>
          <p:cNvPr id="14" name="Picture 13"/>
          <p:cNvPicPr>
            <a:picLocks noChangeAspect="1"/>
          </p:cNvPicPr>
          <p:nvPr/>
        </p:nvPicPr>
        <p:blipFill>
          <a:blip r:embed="rId4"/>
          <a:stretch>
            <a:fillRect/>
          </a:stretch>
        </p:blipFill>
        <p:spPr>
          <a:xfrm>
            <a:off x="38100" y="457200"/>
            <a:ext cx="8867577" cy="2286001"/>
          </a:xfrm>
          <a:prstGeom prst="rect">
            <a:avLst/>
          </a:prstGeom>
        </p:spPr>
      </p:pic>
      <p:pic>
        <p:nvPicPr>
          <p:cNvPr id="21" name="Picture 20" descr="Screen Shot 2016-10-09 at 5.41.2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6019800"/>
            <a:ext cx="2146481" cy="544473"/>
          </a:xfrm>
          <a:prstGeom prst="rect">
            <a:avLst/>
          </a:prstGeom>
        </p:spPr>
      </p:pic>
      <p:sp>
        <p:nvSpPr>
          <p:cNvPr id="22" name="Rectangle 21"/>
          <p:cNvSpPr/>
          <p:nvPr/>
        </p:nvSpPr>
        <p:spPr>
          <a:xfrm>
            <a:off x="304800" y="5559623"/>
            <a:ext cx="5534112" cy="307777"/>
          </a:xfrm>
          <a:prstGeom prst="rect">
            <a:avLst/>
          </a:prstGeom>
        </p:spPr>
        <p:txBody>
          <a:bodyPr wrap="none">
            <a:spAutoFit/>
          </a:bodyPr>
          <a:lstStyle/>
          <a:p>
            <a:r>
              <a:rPr lang="en-US" altLang="zh-CN" b="0" dirty="0"/>
              <a:t>And,</a:t>
            </a:r>
            <a:r>
              <a:rPr lang="zh-CN" altLang="en-US" b="0" dirty="0"/>
              <a:t> </a:t>
            </a:r>
            <a:r>
              <a:rPr lang="en-US" altLang="zh-CN" b="0" dirty="0"/>
              <a:t>expected</a:t>
            </a:r>
            <a:r>
              <a:rPr lang="zh-CN" altLang="en-US" b="0" dirty="0"/>
              <a:t> </a:t>
            </a:r>
            <a:r>
              <a:rPr lang="en-US" altLang="zh-CN" b="0" dirty="0"/>
              <a:t>value</a:t>
            </a:r>
            <a:r>
              <a:rPr lang="zh-CN" altLang="en-US" b="0" dirty="0"/>
              <a:t> </a:t>
            </a:r>
            <a:r>
              <a:rPr lang="en-US" altLang="zh-CN" b="0" dirty="0"/>
              <a:t>(the</a:t>
            </a:r>
            <a:r>
              <a:rPr lang="zh-CN" altLang="en-US" b="0" dirty="0"/>
              <a:t> </a:t>
            </a:r>
            <a:r>
              <a:rPr lang="en-US" altLang="zh-CN" b="0" dirty="0"/>
              <a:t>expected</a:t>
            </a:r>
            <a:r>
              <a:rPr lang="zh-CN" altLang="en-US" b="0" dirty="0"/>
              <a:t> </a:t>
            </a:r>
            <a:r>
              <a:rPr lang="en-US" altLang="zh-CN" b="0" dirty="0"/>
              <a:t>probability</a:t>
            </a:r>
            <a:r>
              <a:rPr lang="zh-CN" altLang="en-US" b="0" dirty="0"/>
              <a:t> </a:t>
            </a:r>
            <a:r>
              <a:rPr lang="en-US" altLang="zh-CN" b="0" dirty="0"/>
              <a:t>of</a:t>
            </a:r>
            <a:r>
              <a:rPr lang="zh-CN" altLang="en-US" b="0" dirty="0"/>
              <a:t>  </a:t>
            </a:r>
            <a:r>
              <a:rPr lang="en-US" altLang="zh-CN" b="0" dirty="0"/>
              <a:t>seeing</a:t>
            </a:r>
            <a:r>
              <a:rPr lang="zh-CN" altLang="en-US" b="0" dirty="0"/>
              <a:t> </a:t>
            </a:r>
            <a:r>
              <a:rPr lang="en-US" altLang="zh-CN" b="0" dirty="0"/>
              <a:t>category</a:t>
            </a:r>
            <a:r>
              <a:rPr lang="zh-CN" altLang="en-US" b="0" dirty="0"/>
              <a:t> </a:t>
            </a:r>
            <a:r>
              <a:rPr lang="en-US" altLang="zh-CN" b="0" dirty="0" err="1"/>
              <a:t>i</a:t>
            </a:r>
            <a:r>
              <a:rPr lang="en-US" altLang="zh-CN" b="0" dirty="0"/>
              <a:t>):</a:t>
            </a:r>
            <a:endParaRPr lang="en-US" b="0" dirty="0"/>
          </a:p>
        </p:txBody>
      </p:sp>
      <p:pic>
        <p:nvPicPr>
          <p:cNvPr id="23" name="Picture 22" descr="Screen Shot 2016-10-09 at 5.54.2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00" y="6349965"/>
            <a:ext cx="1447900" cy="508035"/>
          </a:xfrm>
          <a:prstGeom prst="rect">
            <a:avLst/>
          </a:prstGeom>
        </p:spPr>
      </p:pic>
      <p:sp>
        <p:nvSpPr>
          <p:cNvPr id="25" name="Rectangle 24"/>
          <p:cNvSpPr/>
          <p:nvPr/>
        </p:nvSpPr>
        <p:spPr>
          <a:xfrm>
            <a:off x="0" y="25400"/>
            <a:ext cx="1891401" cy="307777"/>
          </a:xfrm>
          <a:prstGeom prst="rect">
            <a:avLst/>
          </a:prstGeom>
        </p:spPr>
        <p:txBody>
          <a:bodyPr wrap="none">
            <a:spAutoFit/>
          </a:bodyPr>
          <a:lstStyle/>
          <a:p>
            <a:pPr marL="0" indent="0">
              <a:buNone/>
            </a:pPr>
            <a:r>
              <a:rPr lang="en-US" altLang="zh-CN" b="0" dirty="0"/>
              <a:t>And,</a:t>
            </a:r>
            <a:r>
              <a:rPr lang="zh-CN" altLang="en-US" b="0" dirty="0"/>
              <a:t> </a:t>
            </a:r>
            <a:r>
              <a:rPr lang="en-US" altLang="zh-CN" b="0" dirty="0"/>
              <a:t>the</a:t>
            </a:r>
            <a:r>
              <a:rPr lang="zh-CN" altLang="en-US" b="0" dirty="0"/>
              <a:t> </a:t>
            </a:r>
            <a:r>
              <a:rPr lang="en-US" altLang="zh-CN" b="0" dirty="0"/>
              <a:t>second</a:t>
            </a:r>
            <a:r>
              <a:rPr lang="zh-CN" altLang="en-US" b="0" dirty="0"/>
              <a:t> </a:t>
            </a:r>
            <a:r>
              <a:rPr lang="en-US" altLang="zh-CN" b="0" dirty="0"/>
              <a:t>part:</a:t>
            </a:r>
            <a:endParaRPr lang="en-US" b="0" dirty="0"/>
          </a:p>
        </p:txBody>
      </p:sp>
      <p:sp>
        <p:nvSpPr>
          <p:cNvPr id="26" name="Rectangle 25"/>
          <p:cNvSpPr/>
          <p:nvPr/>
        </p:nvSpPr>
        <p:spPr>
          <a:xfrm>
            <a:off x="7089651" y="6016823"/>
            <a:ext cx="2130549" cy="307777"/>
          </a:xfrm>
          <a:prstGeom prst="rect">
            <a:avLst/>
          </a:prstGeom>
        </p:spPr>
        <p:txBody>
          <a:bodyPr wrap="none">
            <a:spAutoFit/>
          </a:bodyPr>
          <a:lstStyle/>
          <a:p>
            <a:pPr marL="0" indent="0">
              <a:buNone/>
            </a:pPr>
            <a:r>
              <a:rPr lang="en-US" altLang="zh-CN" b="0" dirty="0"/>
              <a:t>Because</a:t>
            </a:r>
            <a:r>
              <a:rPr lang="zh-CN" altLang="en-US" b="0" dirty="0"/>
              <a:t> </a:t>
            </a:r>
            <a:r>
              <a:rPr lang="en-US" altLang="zh-CN" b="0" dirty="0" err="1"/>
              <a:t>Dirichlet</a:t>
            </a:r>
            <a:r>
              <a:rPr lang="zh-CN" altLang="en-US" b="0" dirty="0"/>
              <a:t> </a:t>
            </a:r>
            <a:r>
              <a:rPr lang="en-US" altLang="zh-CN" b="0" dirty="0"/>
              <a:t>mean:</a:t>
            </a:r>
            <a:endParaRPr lang="en-US" b="0" dirty="0"/>
          </a:p>
        </p:txBody>
      </p:sp>
    </p:spTree>
    <p:extLst>
      <p:ext uri="{BB962C8B-B14F-4D97-AF65-F5344CB8AC3E}">
        <p14:creationId xmlns:p14="http://schemas.microsoft.com/office/powerpoint/2010/main" val="2012279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descr="Screen Shot 2016-10-09 at 5.27.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895600"/>
            <a:ext cx="8610600" cy="4541855"/>
          </a:xfrm>
          <a:prstGeom prst="rect">
            <a:avLst/>
          </a:prstGeom>
        </p:spPr>
      </p:pic>
      <p:sp>
        <p:nvSpPr>
          <p:cNvPr id="3" name="Content Placeholder 2"/>
          <p:cNvSpPr>
            <a:spLocks noGrp="1"/>
          </p:cNvSpPr>
          <p:nvPr>
            <p:ph idx="4294967295"/>
          </p:nvPr>
        </p:nvSpPr>
        <p:spPr>
          <a:xfrm>
            <a:off x="0" y="1219200"/>
            <a:ext cx="8153400" cy="4525963"/>
          </a:xfrm>
        </p:spPr>
        <p:txBody>
          <a:bodyPr>
            <a:noAutofit/>
          </a:bodyPr>
          <a:lstStyle/>
          <a:p>
            <a:endParaRPr lang="en-US" sz="2400" dirty="0"/>
          </a:p>
          <a:p>
            <a:endParaRPr lang="en-US" sz="2400" dirty="0"/>
          </a:p>
          <a:p>
            <a:endParaRPr lang="en-US" sz="2400" dirty="0"/>
          </a:p>
          <a:p>
            <a:endParaRPr lang="en-US" sz="2400" dirty="0"/>
          </a:p>
          <a:p>
            <a:pPr marL="0" indent="0">
              <a:buNone/>
            </a:pPr>
            <a:endParaRPr lang="en-US" sz="2400" dirty="0"/>
          </a:p>
        </p:txBody>
      </p:sp>
      <p:sp>
        <p:nvSpPr>
          <p:cNvPr id="7" name="Left Brace 6"/>
          <p:cNvSpPr/>
          <p:nvPr/>
        </p:nvSpPr>
        <p:spPr>
          <a:xfrm flipV="1">
            <a:off x="4648200" y="-3810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705600" y="-76200"/>
            <a:ext cx="304800" cy="12954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429000" y="685800"/>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943600" y="685800"/>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9" name="Picture 8" descr="Screen Shot 2016-10-09 at 4.52.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1" y="14722"/>
            <a:ext cx="6553200" cy="495463"/>
          </a:xfrm>
          <a:prstGeom prst="rect">
            <a:avLst/>
          </a:prstGeom>
        </p:spPr>
      </p:pic>
      <p:pic>
        <p:nvPicPr>
          <p:cNvPr id="5" name="Picture 4" descr="Screen Shot 2016-10-09 at 5.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990600"/>
            <a:ext cx="8542865" cy="1752600"/>
          </a:xfrm>
          <a:prstGeom prst="rect">
            <a:avLst/>
          </a:prstGeom>
        </p:spPr>
      </p:pic>
      <p:sp>
        <p:nvSpPr>
          <p:cNvPr id="19" name="TextBox 18"/>
          <p:cNvSpPr txBox="1"/>
          <p:nvPr/>
        </p:nvSpPr>
        <p:spPr>
          <a:xfrm>
            <a:off x="685800" y="1002268"/>
            <a:ext cx="761972" cy="369332"/>
          </a:xfrm>
          <a:prstGeom prst="rect">
            <a:avLst/>
          </a:prstGeom>
          <a:noFill/>
        </p:spPr>
        <p:txBody>
          <a:bodyPr wrap="none" rtlCol="0">
            <a:spAutoFit/>
          </a:bodyPr>
          <a:lstStyle/>
          <a:p>
            <a:r>
              <a:rPr lang="en-US" altLang="zh-CN" sz="1800" b="0" dirty="0"/>
              <a:t>Thus,</a:t>
            </a:r>
            <a:endParaRPr lang="en-US" sz="1800" b="0" dirty="0"/>
          </a:p>
        </p:txBody>
      </p:sp>
      <p:cxnSp>
        <p:nvCxnSpPr>
          <p:cNvPr id="21" name="Straight Arrow Connector 20"/>
          <p:cNvCxnSpPr>
            <a:stCxn id="8" idx="2"/>
          </p:cNvCxnSpPr>
          <p:nvPr/>
        </p:nvCxnSpPr>
        <p:spPr>
          <a:xfrm flipH="1">
            <a:off x="4038600" y="962799"/>
            <a:ext cx="647700" cy="4088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33400" y="2819400"/>
            <a:ext cx="1103713" cy="369332"/>
          </a:xfrm>
          <a:prstGeom prst="rect">
            <a:avLst/>
          </a:prstGeom>
          <a:noFill/>
        </p:spPr>
        <p:txBody>
          <a:bodyPr wrap="none" rtlCol="0">
            <a:spAutoFit/>
          </a:bodyPr>
          <a:lstStyle/>
          <a:p>
            <a:r>
              <a:rPr lang="en-US" altLang="zh-CN" sz="1800" b="0" dirty="0"/>
              <a:t>Similarly,</a:t>
            </a:r>
            <a:endParaRPr lang="en-US" sz="1800" b="0" dirty="0"/>
          </a:p>
        </p:txBody>
      </p:sp>
      <p:sp>
        <p:nvSpPr>
          <p:cNvPr id="25" name="TextBox 24"/>
          <p:cNvSpPr txBox="1"/>
          <p:nvPr/>
        </p:nvSpPr>
        <p:spPr>
          <a:xfrm>
            <a:off x="685800" y="5181600"/>
            <a:ext cx="898691" cy="369332"/>
          </a:xfrm>
          <a:prstGeom prst="rect">
            <a:avLst/>
          </a:prstGeom>
          <a:noFill/>
        </p:spPr>
        <p:txBody>
          <a:bodyPr wrap="none" rtlCol="0">
            <a:spAutoFit/>
          </a:bodyPr>
          <a:lstStyle/>
          <a:p>
            <a:r>
              <a:rPr lang="en-US" altLang="zh-CN" sz="1800" b="0" dirty="0"/>
              <a:t>Finally,</a:t>
            </a:r>
            <a:endParaRPr lang="en-US" sz="1800" b="0" dirty="0"/>
          </a:p>
        </p:txBody>
      </p:sp>
    </p:spTree>
    <p:extLst>
      <p:ext uri="{BB962C8B-B14F-4D97-AF65-F5344CB8AC3E}">
        <p14:creationId xmlns:p14="http://schemas.microsoft.com/office/powerpoint/2010/main" val="894060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534400" cy="1143000"/>
          </a:xfrm>
        </p:spPr>
        <p:txBody>
          <a:bodyPr/>
          <a:lstStyle/>
          <a:p>
            <a:r>
              <a:rPr lang="en-US" sz="3200" dirty="0"/>
              <a:t>The procedure of learning LDA by Gibbs sampling</a:t>
            </a:r>
          </a:p>
        </p:txBody>
      </p:sp>
      <p:sp>
        <p:nvSpPr>
          <p:cNvPr id="3" name="Content Placeholder 2"/>
          <p:cNvSpPr>
            <a:spLocks noGrp="1"/>
          </p:cNvSpPr>
          <p:nvPr>
            <p:ph idx="4294967295"/>
          </p:nvPr>
        </p:nvSpPr>
        <p:spPr>
          <a:xfrm>
            <a:off x="381000" y="1295400"/>
            <a:ext cx="8991600" cy="4525963"/>
          </a:xfrm>
        </p:spPr>
        <p:txBody>
          <a:bodyPr>
            <a:noAutofit/>
          </a:bodyPr>
          <a:lstStyle/>
          <a:p>
            <a:r>
              <a:rPr lang="en-US" sz="2400" dirty="0"/>
              <a:t>Assign each word </a:t>
            </a:r>
            <a:r>
              <a:rPr lang="en-US" sz="2400" dirty="0" err="1"/>
              <a:t>w</a:t>
            </a:r>
            <a:r>
              <a:rPr lang="en-US" sz="2400" baseline="-25000" dirty="0" err="1"/>
              <a:t>i</a:t>
            </a:r>
            <a:r>
              <a:rPr lang="en-US" sz="2400" dirty="0"/>
              <a:t> a random topic [1…K] </a:t>
            </a:r>
          </a:p>
          <a:p>
            <a:r>
              <a:rPr lang="en-US" sz="2400" dirty="0"/>
              <a:t>For each word </a:t>
            </a:r>
            <a:r>
              <a:rPr lang="en-US" sz="2400" dirty="0" err="1"/>
              <a:t>w</a:t>
            </a:r>
            <a:r>
              <a:rPr lang="en-US" sz="2400" baseline="-25000" dirty="0" err="1"/>
              <a:t>i</a:t>
            </a:r>
            <a:r>
              <a:rPr lang="en-US" sz="2400" dirty="0"/>
              <a:t>:</a:t>
            </a:r>
          </a:p>
          <a:p>
            <a:pPr lvl="1"/>
            <a:r>
              <a:rPr lang="en-US" sz="2200" dirty="0"/>
              <a:t>Decrement count matrices C</a:t>
            </a:r>
            <a:r>
              <a:rPr lang="en-US" sz="2200" baseline="30000" dirty="0"/>
              <a:t>WT</a:t>
            </a:r>
            <a:r>
              <a:rPr lang="en-US" sz="2200" dirty="0"/>
              <a:t> and C</a:t>
            </a:r>
            <a:r>
              <a:rPr lang="en-US" sz="2200" baseline="30000" dirty="0"/>
              <a:t>DT</a:t>
            </a:r>
            <a:r>
              <a:rPr lang="en-US" sz="2200" dirty="0"/>
              <a:t>  by one for current topic assignment.</a:t>
            </a:r>
          </a:p>
          <a:p>
            <a:pPr lvl="1"/>
            <a:r>
              <a:rPr lang="en-US" sz="2200" dirty="0"/>
              <a:t>Sample a new topic from the posterior equation.</a:t>
            </a:r>
          </a:p>
          <a:p>
            <a:pPr lvl="1"/>
            <a:r>
              <a:rPr lang="en-US" sz="2200" dirty="0"/>
              <a:t>Update count matrices C</a:t>
            </a:r>
            <a:r>
              <a:rPr lang="en-US" sz="2200" baseline="30000" dirty="0"/>
              <a:t>WT</a:t>
            </a:r>
            <a:r>
              <a:rPr lang="en-US" sz="2200" dirty="0"/>
              <a:t>  and C</a:t>
            </a:r>
            <a:r>
              <a:rPr lang="en-US" sz="2200" baseline="30000" dirty="0"/>
              <a:t>DT</a:t>
            </a:r>
            <a:r>
              <a:rPr lang="en-US" sz="2200" dirty="0"/>
              <a:t>  by one with the new sampled topic assignment.</a:t>
            </a:r>
          </a:p>
          <a:p>
            <a:r>
              <a:rPr lang="en-US" sz="2400" dirty="0"/>
              <a:t>Repeat above steps until converge.</a:t>
            </a:r>
          </a:p>
          <a:p>
            <a:r>
              <a:rPr lang="en-US" sz="2400" dirty="0"/>
              <a:t>Calculate </a:t>
            </a:r>
            <a:r>
              <a:rPr lang="el-GR" sz="2400" dirty="0"/>
              <a:t>φ</a:t>
            </a:r>
            <a:r>
              <a:rPr lang="en-US" sz="2400" dirty="0"/>
              <a:t> and </a:t>
            </a:r>
            <a:r>
              <a:rPr lang="en-US" sz="2400" dirty="0" err="1"/>
              <a:t>θ</a:t>
            </a:r>
            <a:r>
              <a:rPr lang="en-US" sz="2400" dirty="0"/>
              <a:t> based on C</a:t>
            </a:r>
            <a:r>
              <a:rPr lang="en-US" sz="2400" baseline="30000" dirty="0"/>
              <a:t>WT</a:t>
            </a:r>
            <a:r>
              <a:rPr lang="en-US" sz="2400" dirty="0"/>
              <a:t>  and C</a:t>
            </a:r>
            <a:r>
              <a:rPr lang="en-US" sz="2400" baseline="30000" dirty="0"/>
              <a:t>DT</a:t>
            </a:r>
            <a:r>
              <a:rPr lang="en-US" sz="2400" dirty="0"/>
              <a:t>   </a:t>
            </a:r>
          </a:p>
        </p:txBody>
      </p:sp>
      <p:pic>
        <p:nvPicPr>
          <p:cNvPr id="7" name="Picture 6" descr="Screen Shot 2016-10-09 at 6.12.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5105400"/>
            <a:ext cx="4876800" cy="1607866"/>
          </a:xfrm>
          <a:prstGeom prst="rect">
            <a:avLst/>
          </a:prstGeom>
        </p:spPr>
      </p:pic>
      <p:pic>
        <p:nvPicPr>
          <p:cNvPr id="10" name="Picture 9"/>
          <p:cNvPicPr>
            <a:picLocks noChangeAspect="1"/>
          </p:cNvPicPr>
          <p:nvPr/>
        </p:nvPicPr>
        <p:blipFill>
          <a:blip r:embed="rId4"/>
          <a:stretch>
            <a:fillRect/>
          </a:stretch>
        </p:blipFill>
        <p:spPr>
          <a:xfrm>
            <a:off x="6745785" y="4038600"/>
            <a:ext cx="1636215" cy="660400"/>
          </a:xfrm>
          <a:prstGeom prst="rect">
            <a:avLst/>
          </a:prstGeom>
        </p:spPr>
      </p:pic>
      <p:grpSp>
        <p:nvGrpSpPr>
          <p:cNvPr id="12" name="Group 11"/>
          <p:cNvGrpSpPr/>
          <p:nvPr/>
        </p:nvGrpSpPr>
        <p:grpSpPr>
          <a:xfrm>
            <a:off x="6781800" y="4800600"/>
            <a:ext cx="1649436" cy="685800"/>
            <a:chOff x="5441070" y="4495800"/>
            <a:chExt cx="1649436" cy="685800"/>
          </a:xfrm>
        </p:grpSpPr>
        <p:pic>
          <p:nvPicPr>
            <p:cNvPr id="9" name="Picture 8"/>
            <p:cNvPicPr>
              <a:picLocks noChangeAspect="1"/>
            </p:cNvPicPr>
            <p:nvPr/>
          </p:nvPicPr>
          <p:blipFill>
            <a:blip r:embed="rId5"/>
            <a:stretch>
              <a:fillRect/>
            </a:stretch>
          </p:blipFill>
          <p:spPr>
            <a:xfrm>
              <a:off x="5441070" y="4495800"/>
              <a:ext cx="1649436" cy="685800"/>
            </a:xfrm>
            <a:prstGeom prst="rect">
              <a:avLst/>
            </a:prstGeom>
          </p:spPr>
        </p:pic>
        <p:pic>
          <p:nvPicPr>
            <p:cNvPr id="11" name="Picture 10"/>
            <p:cNvPicPr>
              <a:picLocks noChangeAspect="1"/>
            </p:cNvPicPr>
            <p:nvPr/>
          </p:nvPicPr>
          <p:blipFill>
            <a:blip r:embed="rId6"/>
            <a:stretch>
              <a:fillRect/>
            </a:stretch>
          </p:blipFill>
          <p:spPr>
            <a:xfrm>
              <a:off x="6718300" y="4940300"/>
              <a:ext cx="182966" cy="215900"/>
            </a:xfrm>
            <a:prstGeom prst="rect">
              <a:avLst/>
            </a:prstGeom>
          </p:spPr>
        </p:pic>
      </p:grpSp>
    </p:spTree>
    <p:extLst>
      <p:ext uri="{BB962C8B-B14F-4D97-AF65-F5344CB8AC3E}">
        <p14:creationId xmlns:p14="http://schemas.microsoft.com/office/powerpoint/2010/main" val="27984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304800" y="152400"/>
            <a:ext cx="8686800" cy="1143000"/>
          </a:xfrm>
        </p:spPr>
        <p:txBody>
          <a:bodyPr/>
          <a:lstStyle/>
          <a:p>
            <a:r>
              <a:rPr lang="en-US" altLang="zh-CN" sz="4800" dirty="0">
                <a:latin typeface="Arial" pitchFamily="34" charset="0"/>
                <a:cs typeface="Arial" pitchFamily="34" charset="0"/>
              </a:rPr>
              <a:t>LDA:</a:t>
            </a:r>
            <a:r>
              <a:rPr lang="zh-CN" altLang="en-US" sz="4800" dirty="0">
                <a:latin typeface="Arial" pitchFamily="34" charset="0"/>
                <a:cs typeface="Arial" pitchFamily="34" charset="0"/>
              </a:rPr>
              <a:t> </a:t>
            </a:r>
            <a:r>
              <a:rPr lang="en-US" sz="4800" dirty="0">
                <a:latin typeface="Arial" pitchFamily="34" charset="0"/>
                <a:cs typeface="Arial" pitchFamily="34" charset="0"/>
              </a:rPr>
              <a:t>Latent </a:t>
            </a:r>
            <a:r>
              <a:rPr lang="en-US" sz="4800" dirty="0" err="1">
                <a:latin typeface="Arial" pitchFamily="34" charset="0"/>
                <a:cs typeface="Arial" pitchFamily="34" charset="0"/>
              </a:rPr>
              <a:t>Dirichlet</a:t>
            </a:r>
            <a:r>
              <a:rPr lang="en-US" sz="4800" dirty="0">
                <a:latin typeface="Arial" pitchFamily="34" charset="0"/>
                <a:cs typeface="Arial" pitchFamily="34" charset="0"/>
              </a:rPr>
              <a:t> Allocation</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zh-CN" altLang="en-US" sz="3200" b="0" dirty="0">
                <a:latin typeface="Arial" charset="0"/>
                <a:cs typeface="+mn-cs"/>
              </a:rPr>
              <a:t> </a:t>
            </a:r>
            <a:endParaRPr lang="en-US" sz="3200" b="0" dirty="0">
              <a:latin typeface="Arial" charset="0"/>
              <a:cs typeface="+mn-cs"/>
            </a:endParaRPr>
          </a:p>
        </p:txBody>
      </p:sp>
      <p:pic>
        <p:nvPicPr>
          <p:cNvPr id="3" name="Picture 2" descr="Screen Shot 2016-09-30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200400"/>
            <a:ext cx="7493520" cy="34927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35" y="1224633"/>
            <a:ext cx="8035413" cy="1879171"/>
          </a:xfrm>
          <a:prstGeom prst="rect">
            <a:avLst/>
          </a:prstGeom>
        </p:spPr>
      </p:pic>
    </p:spTree>
    <p:extLst>
      <p:ext uri="{BB962C8B-B14F-4D97-AF65-F5344CB8AC3E}">
        <p14:creationId xmlns:p14="http://schemas.microsoft.com/office/powerpoint/2010/main" val="134902580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81642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solidFill>
                  <a:srgbClr val="595959"/>
                </a:solidFill>
                <a:latin typeface="Arial" charset="0"/>
                <a:cs typeface="+mn-cs"/>
              </a:rPr>
              <a:t>Model Inference</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LDA discussion</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p:txBody>
      </p:sp>
    </p:spTree>
    <p:extLst>
      <p:ext uri="{BB962C8B-B14F-4D97-AF65-F5344CB8AC3E}">
        <p14:creationId xmlns:p14="http://schemas.microsoft.com/office/powerpoint/2010/main" val="173800373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sz="4800" dirty="0">
                <a:solidFill>
                  <a:schemeClr val="tx1"/>
                </a:solidFill>
                <a:latin typeface="Arial" pitchFamily="34" charset="0"/>
                <a:cs typeface="Arial" pitchFamily="34" charset="0"/>
              </a:rPr>
              <a:t>LDA</a:t>
            </a:r>
            <a:r>
              <a:rPr lang="zh-CN" altLang="en-US" sz="4800" dirty="0">
                <a:solidFill>
                  <a:schemeClr val="tx1"/>
                </a:solidFill>
                <a:latin typeface="Arial" pitchFamily="34" charset="0"/>
                <a:cs typeface="Arial" pitchFamily="34" charset="0"/>
              </a:rPr>
              <a:t> </a:t>
            </a:r>
            <a:r>
              <a:rPr lang="en-US" altLang="zh-CN" sz="4800" dirty="0">
                <a:solidFill>
                  <a:schemeClr val="tx1"/>
                </a:solidFill>
                <a:latin typeface="Arial" pitchFamily="34" charset="0"/>
                <a:cs typeface="Arial" pitchFamily="34" charset="0"/>
              </a:rPr>
              <a:t>relevant</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785652"/>
          </a:xfrm>
          <a:prstGeom prst="rect">
            <a:avLst/>
          </a:prstGeom>
        </p:spPr>
        <p:txBody>
          <a:bodyPr>
            <a:spAutoFit/>
          </a:bodyPr>
          <a:lstStyle/>
          <a:p>
            <a:pPr marL="457200" indent="-457200" eaLnBrk="0" hangingPunct="0">
              <a:spcBef>
                <a:spcPts val="1200"/>
              </a:spcBef>
              <a:spcAft>
                <a:spcPts val="1200"/>
              </a:spcAft>
              <a:buFont typeface="Arial" pitchFamily="34" charset="0"/>
              <a:buChar char="•"/>
              <a:defRPr/>
            </a:pPr>
            <a:r>
              <a:rPr lang="en-US"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hyper-parameter</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K</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Supervised</a:t>
            </a:r>
            <a:r>
              <a:rPr lang="zh-CN" altLang="en-US" sz="3200" b="0" dirty="0">
                <a:latin typeface="Arial" charset="0"/>
                <a:cs typeface="+mn-cs"/>
              </a:rPr>
              <a:t> </a:t>
            </a:r>
            <a:r>
              <a:rPr lang="en-US" altLang="zh-CN" sz="3200" b="0" dirty="0">
                <a:latin typeface="Arial" charset="0"/>
                <a:cs typeface="+mn-cs"/>
              </a:rPr>
              <a:t>learning</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Sparse</a:t>
            </a:r>
            <a:r>
              <a:rPr lang="zh-CN" altLang="en-US" sz="3200" b="0" dirty="0">
                <a:latin typeface="Arial" charset="0"/>
                <a:cs typeface="+mn-cs"/>
              </a:rPr>
              <a:t> </a:t>
            </a:r>
            <a:r>
              <a:rPr lang="en-US" altLang="zh-CN" sz="3200" b="0" dirty="0">
                <a:latin typeface="Arial" charset="0"/>
                <a:cs typeface="+mn-cs"/>
              </a:rPr>
              <a:t>data</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Scalability</a:t>
            </a:r>
            <a:endParaRPr lang="en-US" sz="3200" dirty="0">
              <a:latin typeface="Arial" charset="0"/>
              <a:cs typeface="+mn-cs"/>
            </a:endParaRPr>
          </a:p>
        </p:txBody>
      </p:sp>
    </p:spTree>
    <p:extLst>
      <p:ext uri="{BB962C8B-B14F-4D97-AF65-F5344CB8AC3E}">
        <p14:creationId xmlns:p14="http://schemas.microsoft.com/office/powerpoint/2010/main" val="68763843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Interesting papers about LDA</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862870"/>
          </a:xfrm>
          <a:prstGeom prst="rect">
            <a:avLst/>
          </a:prstGeom>
        </p:spPr>
        <p:txBody>
          <a:bodyPr>
            <a:spAutoFit/>
          </a:bodyPr>
          <a:lstStyle/>
          <a:p>
            <a:pPr marL="457200" indent="-457200">
              <a:spcBef>
                <a:spcPts val="1200"/>
              </a:spcBef>
              <a:spcAft>
                <a:spcPts val="600"/>
              </a:spcAft>
              <a:buFont typeface="Arial"/>
              <a:buChar char="•"/>
            </a:pPr>
            <a:r>
              <a:rPr lang="en-US" sz="2000" b="0" dirty="0"/>
              <a:t>J. D. </a:t>
            </a:r>
            <a:r>
              <a:rPr lang="en-US" sz="2000" b="0" dirty="0" err="1"/>
              <a:t>Mcauliffe</a:t>
            </a:r>
            <a:r>
              <a:rPr lang="en-US" sz="2000" b="0" dirty="0"/>
              <a:t> and D. M. </a:t>
            </a:r>
            <a:r>
              <a:rPr lang="en-US" sz="2000" b="0" dirty="0" err="1"/>
              <a:t>Blei</a:t>
            </a:r>
            <a:r>
              <a:rPr lang="en-US" sz="2000" b="0" dirty="0"/>
              <a:t>, “</a:t>
            </a:r>
            <a:r>
              <a:rPr lang="en-US" sz="2000" dirty="0"/>
              <a:t>Supervised Topic Models</a:t>
            </a:r>
            <a:r>
              <a:rPr lang="en-US" sz="2000" b="0" dirty="0"/>
              <a:t>”. NIPS, 2007.</a:t>
            </a:r>
          </a:p>
          <a:p>
            <a:pPr marL="457200" indent="-457200">
              <a:spcBef>
                <a:spcPts val="1200"/>
              </a:spcBef>
              <a:spcAft>
                <a:spcPts val="600"/>
              </a:spcAft>
              <a:buFont typeface="Arial"/>
              <a:buChar char="•"/>
            </a:pPr>
            <a:r>
              <a:rPr lang="en-US" sz="2000" b="0" dirty="0"/>
              <a:t>H. M. Wallach, D. M. </a:t>
            </a:r>
            <a:r>
              <a:rPr lang="en-US" sz="2000" b="0" dirty="0" err="1"/>
              <a:t>Mimno</a:t>
            </a:r>
            <a:r>
              <a:rPr lang="en-US" sz="2000" b="0" dirty="0"/>
              <a:t>, and A. McCallum, “</a:t>
            </a:r>
            <a:r>
              <a:rPr lang="en-US" sz="2000" dirty="0"/>
              <a:t>Rethinking</a:t>
            </a:r>
            <a:r>
              <a:rPr lang="zh-CN" altLang="en-US" sz="2000" dirty="0"/>
              <a:t> </a:t>
            </a:r>
            <a:r>
              <a:rPr lang="en-US" sz="2000" dirty="0"/>
              <a:t>LDA: Why priors matter</a:t>
            </a:r>
            <a:r>
              <a:rPr lang="en-US" sz="2000" b="0" dirty="0"/>
              <a:t>”. NIPS, 2009</a:t>
            </a:r>
            <a:r>
              <a:rPr lang="en-US" altLang="zh-CN" sz="2000" b="0" dirty="0"/>
              <a:t>.</a:t>
            </a:r>
            <a:endParaRPr lang="en-US" sz="2000" b="0" dirty="0"/>
          </a:p>
          <a:p>
            <a:pPr marL="457200" indent="-457200">
              <a:spcBef>
                <a:spcPts val="1200"/>
              </a:spcBef>
              <a:spcAft>
                <a:spcPts val="600"/>
              </a:spcAft>
              <a:buFont typeface="Arial"/>
              <a:buChar char="•"/>
            </a:pPr>
            <a:r>
              <a:rPr lang="en-US" sz="2000" b="0" dirty="0"/>
              <a:t>J. Tang, Z. </a:t>
            </a:r>
            <a:r>
              <a:rPr lang="en-US" sz="2000" b="0" dirty="0" err="1"/>
              <a:t>Meng</a:t>
            </a:r>
            <a:r>
              <a:rPr lang="en-US" sz="2000" b="0" dirty="0"/>
              <a:t>, X. Nguyen, Q. Mei, and M. Zhang, “</a:t>
            </a:r>
            <a:r>
              <a:rPr lang="en-US" sz="2000" dirty="0"/>
              <a:t>Understanding</a:t>
            </a:r>
            <a:r>
              <a:rPr lang="zh-CN" altLang="en-US" sz="2000" dirty="0"/>
              <a:t> </a:t>
            </a:r>
            <a:r>
              <a:rPr lang="en-US" sz="2000" dirty="0"/>
              <a:t>the limiting factors of topic modeling via posterior contraction</a:t>
            </a:r>
            <a:r>
              <a:rPr lang="zh-CN" altLang="en-US" sz="2000" dirty="0"/>
              <a:t> </a:t>
            </a:r>
            <a:r>
              <a:rPr lang="en-US" sz="2000" dirty="0"/>
              <a:t>analysis</a:t>
            </a:r>
            <a:r>
              <a:rPr lang="en-US" sz="2000" b="0" dirty="0"/>
              <a:t>”. ICML, 2014 (</a:t>
            </a:r>
            <a:r>
              <a:rPr lang="en-US" sz="2000" b="0" dirty="0">
                <a:solidFill>
                  <a:srgbClr val="FF0000"/>
                </a:solidFill>
              </a:rPr>
              <a:t>Best paper award</a:t>
            </a:r>
            <a:r>
              <a:rPr lang="en-US" sz="2000" b="0" dirty="0"/>
              <a:t>)</a:t>
            </a:r>
          </a:p>
          <a:p>
            <a:pPr marL="457200" indent="-457200">
              <a:spcBef>
                <a:spcPts val="1200"/>
              </a:spcBef>
              <a:spcAft>
                <a:spcPts val="600"/>
              </a:spcAft>
              <a:buFont typeface="Arial"/>
              <a:buChar char="•"/>
            </a:pPr>
            <a:r>
              <a:rPr lang="en-US" sz="2000" b="0" dirty="0"/>
              <a:t>X. Cheng, Y. </a:t>
            </a:r>
            <a:r>
              <a:rPr lang="en-US" sz="2000" b="0" dirty="0" err="1"/>
              <a:t>Lan</a:t>
            </a:r>
            <a:r>
              <a:rPr lang="en-US" sz="2000" b="0" dirty="0"/>
              <a:t>, J. </a:t>
            </a:r>
            <a:r>
              <a:rPr lang="en-US" sz="2000" b="0" dirty="0" err="1"/>
              <a:t>Guo</a:t>
            </a:r>
            <a:r>
              <a:rPr lang="en-US" sz="2000" b="0" dirty="0"/>
              <a:t>, and X. Yan, “</a:t>
            </a:r>
            <a:r>
              <a:rPr lang="en-US" sz="2000" dirty="0"/>
              <a:t>BTM: Topic modeling over</a:t>
            </a:r>
            <a:r>
              <a:rPr lang="zh-CN" altLang="en-US" sz="2000" dirty="0"/>
              <a:t> </a:t>
            </a:r>
            <a:r>
              <a:rPr lang="en-US" sz="2000" dirty="0"/>
              <a:t>short texts</a:t>
            </a:r>
            <a:r>
              <a:rPr lang="en-US" sz="2000" b="0" dirty="0"/>
              <a:t>”. TKDE, 2014.</a:t>
            </a:r>
          </a:p>
          <a:p>
            <a:pPr marL="457200" indent="-457200">
              <a:spcBef>
                <a:spcPts val="1200"/>
              </a:spcBef>
              <a:spcAft>
                <a:spcPts val="600"/>
              </a:spcAft>
              <a:buFont typeface="Arial"/>
              <a:buChar char="•"/>
            </a:pPr>
            <a:r>
              <a:rPr lang="en-US" sz="2000" b="0" dirty="0" err="1"/>
              <a:t>Zuo</a:t>
            </a:r>
            <a:r>
              <a:rPr lang="zh-CN" altLang="en-US" sz="2000" b="0" dirty="0"/>
              <a:t> </a:t>
            </a:r>
            <a:r>
              <a:rPr lang="en-US" altLang="zh-CN" sz="2000" b="0" dirty="0"/>
              <a:t>et</a:t>
            </a:r>
            <a:r>
              <a:rPr lang="zh-CN" altLang="en-US" sz="2000" b="0" dirty="0"/>
              <a:t> </a:t>
            </a:r>
            <a:r>
              <a:rPr lang="en-US" altLang="zh-CN" sz="2000" b="0" dirty="0"/>
              <a:t>al.</a:t>
            </a:r>
            <a:r>
              <a:rPr lang="zh-CN" altLang="en-US" sz="2000" b="0" dirty="0"/>
              <a:t> </a:t>
            </a:r>
            <a:r>
              <a:rPr lang="en-US" altLang="zh-CN" sz="2000" b="0" dirty="0"/>
              <a:t>“</a:t>
            </a:r>
            <a:r>
              <a:rPr lang="en-US" altLang="zh-CN" sz="2000" dirty="0"/>
              <a:t>Topic Modeling of Short Texts: A Pseudo-Document View</a:t>
            </a:r>
            <a:r>
              <a:rPr lang="en-US" altLang="zh-CN" sz="2000" b="0" dirty="0"/>
              <a:t>”.</a:t>
            </a:r>
            <a:r>
              <a:rPr lang="zh-CN" altLang="en-US" sz="2000" b="0" dirty="0"/>
              <a:t> </a:t>
            </a:r>
            <a:r>
              <a:rPr lang="en-US" altLang="zh-CN" sz="2000" b="0" dirty="0"/>
              <a:t>KDD,</a:t>
            </a:r>
            <a:r>
              <a:rPr lang="zh-CN" altLang="en-US" sz="2000" b="0" dirty="0"/>
              <a:t> </a:t>
            </a:r>
            <a:r>
              <a:rPr lang="en-US" altLang="zh-CN" sz="2000" b="0" dirty="0"/>
              <a:t>2016</a:t>
            </a:r>
            <a:endParaRPr lang="en-US" sz="2000" b="0" dirty="0"/>
          </a:p>
          <a:p>
            <a:pPr marL="457200" indent="-457200" eaLnBrk="0" hangingPunct="0">
              <a:spcBef>
                <a:spcPts val="600"/>
              </a:spcBef>
              <a:spcAft>
                <a:spcPts val="600"/>
              </a:spcAft>
              <a:buFont typeface="Arial" pitchFamily="34" charset="0"/>
              <a:buChar char="•"/>
              <a:defRPr/>
            </a:pPr>
            <a:endParaRPr lang="en-US" sz="2000" b="0" dirty="0">
              <a:solidFill>
                <a:srgbClr val="C00000"/>
              </a:solidFill>
              <a:latin typeface="Arial" charset="0"/>
              <a:cs typeface="+mn-cs"/>
            </a:endParaRPr>
          </a:p>
        </p:txBody>
      </p:sp>
    </p:spTree>
    <p:extLst>
      <p:ext uri="{BB962C8B-B14F-4D97-AF65-F5344CB8AC3E}">
        <p14:creationId xmlns:p14="http://schemas.microsoft.com/office/powerpoint/2010/main" val="319286295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a:t>Applications</a:t>
            </a:r>
          </a:p>
        </p:txBody>
      </p:sp>
    </p:spTree>
    <p:extLst>
      <p:ext uri="{BB962C8B-B14F-4D97-AF65-F5344CB8AC3E}">
        <p14:creationId xmlns:p14="http://schemas.microsoft.com/office/powerpoint/2010/main" val="1088366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 </a:t>
            </a:r>
            <a:endParaRPr lang="en-US" dirty="0"/>
          </a:p>
        </p:txBody>
      </p:sp>
      <p:sp>
        <p:nvSpPr>
          <p:cNvPr id="6" name="Content Placeholder 5"/>
          <p:cNvSpPr>
            <a:spLocks noGrp="1"/>
          </p:cNvSpPr>
          <p:nvPr>
            <p:ph idx="1"/>
          </p:nvPr>
        </p:nvSpPr>
        <p:spPr>
          <a:xfrm>
            <a:off x="304800" y="1646237"/>
            <a:ext cx="8610600" cy="4525963"/>
          </a:xfrm>
        </p:spPr>
        <p:txBody>
          <a:bodyPr/>
          <a:lstStyle/>
          <a:p>
            <a:pPr marL="514350" indent="-514350">
              <a:buFont typeface="+mj-lt"/>
              <a:buAutoNum type="arabicPeriod"/>
            </a:pPr>
            <a:r>
              <a:rPr lang="en-US" sz="2000" dirty="0"/>
              <a:t>The number of documents plays perhaps the most important role; </a:t>
            </a:r>
            <a:r>
              <a:rPr lang="en-US" sz="1200" dirty="0"/>
              <a:t>it is theoretically </a:t>
            </a:r>
            <a:r>
              <a:rPr lang="en-US" sz="1200" i="1" dirty="0"/>
              <a:t>impossible </a:t>
            </a:r>
            <a:r>
              <a:rPr lang="en-US" sz="1200" dirty="0"/>
              <a:t>to guarantee identification of topics from a small number of documents, no matter how long. Once there are sufficiently many documents, further increasing the number may not significantly improve the performance, unless the document length is also suitably increased</a:t>
            </a:r>
            <a:r>
              <a:rPr lang="en-US" altLang="zh-CN" sz="1200" dirty="0"/>
              <a:t>.</a:t>
            </a:r>
            <a:endParaRPr lang="en-US" sz="1200" dirty="0"/>
          </a:p>
          <a:p>
            <a:pPr marL="514350" indent="-514350">
              <a:buFont typeface="+mj-lt"/>
              <a:buAutoNum type="arabicPeriod"/>
            </a:pPr>
            <a:r>
              <a:rPr lang="en-US" sz="2000" dirty="0"/>
              <a:t>The length of documents also plays a crucial role: </a:t>
            </a:r>
            <a:r>
              <a:rPr lang="en-US" sz="1400" b="1" dirty="0"/>
              <a:t>poor performance of the LDA is expected when documents are too short</a:t>
            </a:r>
            <a:r>
              <a:rPr lang="en-US" sz="1400" dirty="0"/>
              <a:t>, even if there is a very large number of them. </a:t>
            </a:r>
          </a:p>
          <a:p>
            <a:pPr marL="514350" indent="-514350">
              <a:buFont typeface="+mj-lt"/>
              <a:buAutoNum type="arabicPeriod"/>
            </a:pPr>
            <a:r>
              <a:rPr lang="en-US" sz="2000" dirty="0"/>
              <a:t>When a very large number of topics than needed are used to fit the LDA, the statistical inference may become inescapably inefficient. </a:t>
            </a:r>
            <a:r>
              <a:rPr lang="en-US" sz="1200" dirty="0"/>
              <a:t>In theory, the convergence rate deteriorates quickly to a nonparametric rate, depending on the number of topics used to fit the LDA. This implies, in practice, the user needs to exercise extra caution to avoid selecting overly large number of topics for the model. </a:t>
            </a:r>
          </a:p>
          <a:p>
            <a:pPr marL="514350" indent="-514350">
              <a:buFont typeface="+mj-lt"/>
              <a:buAutoNum type="arabicPeriod"/>
            </a:pPr>
            <a:r>
              <a:rPr lang="en-US" sz="2000" dirty="0"/>
              <a:t>The</a:t>
            </a:r>
            <a:r>
              <a:rPr lang="zh-CN" altLang="en-US" sz="2000" dirty="0"/>
              <a:t> </a:t>
            </a:r>
            <a:r>
              <a:rPr lang="en-US" sz="2000" dirty="0"/>
              <a:t>LDA</a:t>
            </a:r>
            <a:r>
              <a:rPr lang="zh-CN" altLang="en-US" sz="2000" dirty="0"/>
              <a:t> </a:t>
            </a:r>
            <a:r>
              <a:rPr lang="en-US" sz="2000" dirty="0"/>
              <a:t>performs</a:t>
            </a:r>
            <a:r>
              <a:rPr lang="zh-CN" altLang="en-US" sz="2000" dirty="0"/>
              <a:t> </a:t>
            </a:r>
            <a:r>
              <a:rPr lang="en-US" sz="2000" dirty="0"/>
              <a:t>well</a:t>
            </a:r>
            <a:r>
              <a:rPr lang="zh-CN" altLang="en-US" sz="2000" dirty="0"/>
              <a:t> </a:t>
            </a:r>
            <a:r>
              <a:rPr lang="en-US" sz="2000" dirty="0"/>
              <a:t>when</a:t>
            </a:r>
            <a:r>
              <a:rPr lang="zh-CN" altLang="en-US" sz="2000" dirty="0"/>
              <a:t> </a:t>
            </a:r>
            <a:r>
              <a:rPr lang="en-US" sz="2000" dirty="0"/>
              <a:t>the</a:t>
            </a:r>
            <a:r>
              <a:rPr lang="zh-CN" altLang="en-US" sz="2000" dirty="0"/>
              <a:t> </a:t>
            </a:r>
            <a:r>
              <a:rPr lang="en-US" sz="2000" dirty="0"/>
              <a:t>underlying</a:t>
            </a:r>
            <a:r>
              <a:rPr lang="zh-CN" altLang="en-US" sz="2000" dirty="0"/>
              <a:t> </a:t>
            </a:r>
            <a:r>
              <a:rPr lang="en-US" sz="2000" dirty="0"/>
              <a:t>topics</a:t>
            </a:r>
            <a:r>
              <a:rPr lang="zh-CN" altLang="en-US" sz="2000" dirty="0"/>
              <a:t> </a:t>
            </a:r>
            <a:r>
              <a:rPr lang="en-US" sz="2000" dirty="0"/>
              <a:t>are well-separated in the sense of Euclidean metric; </a:t>
            </a:r>
            <a:r>
              <a:rPr lang="en-US" sz="1600" dirty="0"/>
              <a:t>e.g., </a:t>
            </a:r>
            <a:r>
              <a:rPr lang="zh-CN" altLang="en-US" sz="1600" dirty="0"/>
              <a:t> </a:t>
            </a:r>
            <a:r>
              <a:rPr lang="en-US" sz="1600" dirty="0"/>
              <a:t>the topics are concentrated at a small number of words. And individual documents are associated mostly with small subsets of topics.</a:t>
            </a:r>
          </a:p>
          <a:p>
            <a:pPr marL="514350" indent="-514350">
              <a:buFont typeface="+mj-lt"/>
              <a:buAutoNum type="arabicPeriod"/>
            </a:pPr>
            <a:r>
              <a:rPr lang="en-US" sz="1600" dirty="0"/>
              <a:t>If it is believed that each document is associated with few topics, the </a:t>
            </a:r>
            <a:r>
              <a:rPr lang="en-US" sz="2000" dirty="0" err="1"/>
              <a:t>Dirichlet</a:t>
            </a:r>
            <a:r>
              <a:rPr lang="en-US" sz="2000" dirty="0"/>
              <a:t> parameter </a:t>
            </a:r>
            <a:r>
              <a:rPr lang="en-US" sz="1600" dirty="0"/>
              <a:t>of the </a:t>
            </a:r>
            <a:r>
              <a:rPr lang="en-US" sz="2000" dirty="0"/>
              <a:t>document-topic </a:t>
            </a:r>
            <a:r>
              <a:rPr lang="en-US" sz="1600" dirty="0"/>
              <a:t>distributions should be </a:t>
            </a:r>
            <a:r>
              <a:rPr lang="en-US" sz="2000" dirty="0"/>
              <a:t>set small </a:t>
            </a:r>
            <a:r>
              <a:rPr lang="en-US" sz="1600" dirty="0"/>
              <a:t>(e.g. α ≈ 0.1). If the topics are known to be word-sparse, the </a:t>
            </a:r>
            <a:r>
              <a:rPr lang="en-US" sz="2000" dirty="0" err="1"/>
              <a:t>Dirichlet</a:t>
            </a:r>
            <a:r>
              <a:rPr lang="en-US" sz="2000" dirty="0"/>
              <a:t> parameter of the word distributions β is set small</a:t>
            </a:r>
            <a:r>
              <a:rPr lang="en-US" sz="1600" dirty="0"/>
              <a:t> (e.g., 0.01), in which case learning is efficient. </a:t>
            </a:r>
            <a:r>
              <a:rPr lang="zh-CN" altLang="en-US" sz="1600" dirty="0"/>
              <a:t> </a:t>
            </a:r>
            <a:endParaRPr lang="en-US" sz="2000" dirty="0"/>
          </a:p>
        </p:txBody>
      </p:sp>
      <p:pic>
        <p:nvPicPr>
          <p:cNvPr id="8" name="Picture 7" descr="Screen Shot 2016-10-09 at 9.16.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4419600" cy="1371600"/>
          </a:xfrm>
          <a:prstGeom prst="rect">
            <a:avLst/>
          </a:prstGeom>
        </p:spPr>
      </p:pic>
    </p:spTree>
    <p:extLst>
      <p:ext uri="{BB962C8B-B14F-4D97-AF65-F5344CB8AC3E}">
        <p14:creationId xmlns:p14="http://schemas.microsoft.com/office/powerpoint/2010/main" val="4122353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09 at 9.37.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6" y="3352800"/>
            <a:ext cx="2679694" cy="2781299"/>
          </a:xfrm>
          <a:prstGeom prst="rect">
            <a:avLst/>
          </a:prstGeom>
        </p:spPr>
      </p:pic>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LDA</a:t>
            </a:r>
            <a:r>
              <a:rPr lang="zh-CN" altLang="en-US" sz="4800" dirty="0">
                <a:solidFill>
                  <a:schemeClr val="tx1"/>
                </a:solidFill>
                <a:latin typeface="Arial" pitchFamily="34" charset="0"/>
                <a:cs typeface="Arial" pitchFamily="34" charset="0"/>
              </a:rPr>
              <a:t> </a:t>
            </a:r>
            <a:r>
              <a:rPr lang="en-US" altLang="zh-CN" sz="4800" dirty="0">
                <a:solidFill>
                  <a:schemeClr val="tx1"/>
                </a:solidFill>
                <a:latin typeface="Arial" pitchFamily="34" charset="0"/>
                <a:cs typeface="Arial" pitchFamily="34" charset="0"/>
              </a:rPr>
              <a:t>for</a:t>
            </a:r>
            <a:r>
              <a:rPr lang="zh-CN" altLang="en-US" sz="4800" dirty="0">
                <a:solidFill>
                  <a:schemeClr val="tx1"/>
                </a:solidFill>
                <a:latin typeface="Arial" pitchFamily="34" charset="0"/>
                <a:cs typeface="Arial" pitchFamily="34" charset="0"/>
              </a:rPr>
              <a:t> </a:t>
            </a:r>
            <a:r>
              <a:rPr lang="en-US" altLang="zh-CN" sz="4800" dirty="0">
                <a:latin typeface="Arial" pitchFamily="34" charset="0"/>
                <a:cs typeface="Arial" pitchFamily="34" charset="0"/>
              </a:rPr>
              <a:t>short</a:t>
            </a:r>
            <a:r>
              <a:rPr lang="zh-CN" altLang="en-US" sz="4800" dirty="0">
                <a:latin typeface="Arial" pitchFamily="34" charset="0"/>
                <a:cs typeface="Arial" pitchFamily="34" charset="0"/>
              </a:rPr>
              <a:t> </a:t>
            </a:r>
            <a:r>
              <a:rPr lang="en-US" altLang="zh-CN" sz="4800" dirty="0">
                <a:latin typeface="Arial" pitchFamily="34" charset="0"/>
                <a:cs typeface="Arial" pitchFamily="34" charset="0"/>
              </a:rPr>
              <a:t>text</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533400" y="4267200"/>
            <a:ext cx="5791200" cy="1631216"/>
          </a:xfrm>
          <a:prstGeom prst="rect">
            <a:avLst/>
          </a:prstGeom>
        </p:spPr>
        <p:txBody>
          <a:bodyPr wrap="square">
            <a:spAutoFit/>
          </a:bodyPr>
          <a:lstStyle/>
          <a:p>
            <a:pPr>
              <a:spcBef>
                <a:spcPts val="1200"/>
              </a:spcBef>
              <a:spcAft>
                <a:spcPts val="600"/>
              </a:spcAft>
            </a:pPr>
            <a:r>
              <a:rPr lang="en-US" sz="2000" b="0" dirty="0"/>
              <a:t>KDD’</a:t>
            </a:r>
            <a:r>
              <a:rPr lang="en-US" altLang="zh-CN" sz="2000" b="0" dirty="0"/>
              <a:t>16:</a:t>
            </a:r>
            <a:r>
              <a:rPr lang="zh-CN" altLang="en-US" sz="2000" b="0" dirty="0"/>
              <a:t> </a:t>
            </a:r>
            <a:r>
              <a:rPr lang="en-US" altLang="zh-CN" sz="2000" b="0" dirty="0"/>
              <a:t>Introduce</a:t>
            </a:r>
            <a:r>
              <a:rPr lang="zh-CN" altLang="en-US" sz="2000" b="0" dirty="0"/>
              <a:t> </a:t>
            </a:r>
            <a:r>
              <a:rPr lang="en-US" altLang="zh-CN" sz="2000" b="0" dirty="0"/>
              <a:t>the concept of </a:t>
            </a:r>
            <a:r>
              <a:rPr lang="en-US" altLang="zh-CN" sz="2000" dirty="0"/>
              <a:t>pseudo document</a:t>
            </a:r>
            <a:r>
              <a:rPr lang="zh-CN" altLang="en-US" sz="2000" dirty="0"/>
              <a:t> </a:t>
            </a:r>
            <a:r>
              <a:rPr lang="en-US" altLang="zh-CN" sz="2000" b="0" dirty="0"/>
              <a:t>to implicitly aggregate short texts against data </a:t>
            </a:r>
            <a:r>
              <a:rPr lang="en-US" altLang="zh-CN" sz="2000" b="0" dirty="0" err="1"/>
              <a:t>sparsity</a:t>
            </a:r>
            <a:r>
              <a:rPr lang="en-US" altLang="zh-CN" sz="2000" b="0" dirty="0"/>
              <a:t>.</a:t>
            </a:r>
            <a:r>
              <a:rPr lang="zh-CN" altLang="en-US" sz="2000" b="0" dirty="0"/>
              <a:t> </a:t>
            </a:r>
            <a:r>
              <a:rPr lang="en-US" altLang="zh-CN" sz="2000" b="0" dirty="0"/>
              <a:t>i.e.,</a:t>
            </a:r>
            <a:r>
              <a:rPr lang="zh-CN" altLang="en-US" sz="2000" b="0" dirty="0"/>
              <a:t> </a:t>
            </a:r>
            <a:r>
              <a:rPr lang="en-US" altLang="zh-CN" sz="2000" b="0" dirty="0"/>
              <a:t>modeling the topic distributions of latent pseudo</a:t>
            </a:r>
            <a:r>
              <a:rPr lang="zh-CN" altLang="en-US" sz="2000" b="0" dirty="0"/>
              <a:t> </a:t>
            </a:r>
            <a:r>
              <a:rPr lang="en-US" altLang="zh-CN" sz="2000" b="0" dirty="0"/>
              <a:t>documents rather than short texts</a:t>
            </a:r>
            <a:endParaRPr lang="en-US" sz="2000" b="0" dirty="0">
              <a:solidFill>
                <a:srgbClr val="C00000"/>
              </a:solidFill>
              <a:latin typeface="Arial" charset="0"/>
              <a:cs typeface="+mn-cs"/>
            </a:endParaRPr>
          </a:p>
        </p:txBody>
      </p:sp>
      <p:sp>
        <p:nvSpPr>
          <p:cNvPr id="6" name="Rectangle 5"/>
          <p:cNvSpPr/>
          <p:nvPr/>
        </p:nvSpPr>
        <p:spPr>
          <a:xfrm>
            <a:off x="533400" y="1524000"/>
            <a:ext cx="5791200" cy="1631216"/>
          </a:xfrm>
          <a:prstGeom prst="rect">
            <a:avLst/>
          </a:prstGeom>
        </p:spPr>
        <p:txBody>
          <a:bodyPr wrap="square">
            <a:spAutoFit/>
          </a:bodyPr>
          <a:lstStyle/>
          <a:p>
            <a:pPr>
              <a:spcBef>
                <a:spcPts val="1200"/>
              </a:spcBef>
              <a:spcAft>
                <a:spcPts val="600"/>
              </a:spcAft>
            </a:pPr>
            <a:r>
              <a:rPr lang="en-US" sz="2000" b="0" dirty="0"/>
              <a:t>TKDE’</a:t>
            </a:r>
            <a:r>
              <a:rPr lang="en-US" altLang="zh-CN" sz="2000" b="0" dirty="0"/>
              <a:t>14:</a:t>
            </a:r>
            <a:r>
              <a:rPr lang="zh-CN" altLang="en-US" sz="2000" b="0" dirty="0"/>
              <a:t> </a:t>
            </a:r>
            <a:r>
              <a:rPr lang="en-US" altLang="zh-CN" sz="2000" b="0" dirty="0"/>
              <a:t>model the word co-occurrence</a:t>
            </a:r>
            <a:r>
              <a:rPr lang="zh-CN" altLang="en-US" sz="2000" b="0" dirty="0"/>
              <a:t> </a:t>
            </a:r>
            <a:r>
              <a:rPr lang="en-US" altLang="zh-CN" sz="2000" b="0" dirty="0"/>
              <a:t>patterns (i.e., </a:t>
            </a:r>
            <a:r>
              <a:rPr lang="en-US" altLang="zh-CN" sz="2000" dirty="0" err="1"/>
              <a:t>biterms</a:t>
            </a:r>
            <a:r>
              <a:rPr lang="en-US" altLang="zh-CN" sz="2000" b="0" dirty="0"/>
              <a:t>) explicitly</a:t>
            </a:r>
            <a:r>
              <a:rPr lang="zh-CN" altLang="en-US" sz="2000" b="0" dirty="0"/>
              <a:t>,</a:t>
            </a:r>
            <a:r>
              <a:rPr lang="en-US" altLang="zh-CN" sz="2000" b="0" dirty="0"/>
              <a:t>and</a:t>
            </a:r>
            <a:r>
              <a:rPr lang="zh-CN" altLang="en-US" sz="2000" b="0" dirty="0"/>
              <a:t> </a:t>
            </a:r>
            <a:r>
              <a:rPr lang="en-US" altLang="zh-CN" sz="2000" b="0" dirty="0"/>
              <a:t>use the aggregated word co-occurrence patterns</a:t>
            </a:r>
            <a:r>
              <a:rPr lang="zh-CN" altLang="en-US" sz="2000" b="0" dirty="0"/>
              <a:t> </a:t>
            </a:r>
            <a:r>
              <a:rPr lang="en-US" altLang="zh-CN" sz="2000" b="0" dirty="0"/>
              <a:t>in the corpus for topic discovering, which avoids the</a:t>
            </a:r>
            <a:r>
              <a:rPr lang="zh-CN" altLang="en-US" sz="2000" b="0" dirty="0"/>
              <a:t> </a:t>
            </a:r>
            <a:r>
              <a:rPr lang="en-US" altLang="zh-CN" sz="2000" b="0" dirty="0"/>
              <a:t>problem of sparse patterns at document-level.</a:t>
            </a:r>
            <a:endParaRPr lang="en-US" sz="2000" b="0" dirty="0">
              <a:solidFill>
                <a:srgbClr val="C00000"/>
              </a:solidFill>
              <a:latin typeface="Arial" charset="0"/>
              <a:cs typeface="+mn-cs"/>
            </a:endParaRPr>
          </a:p>
        </p:txBody>
      </p:sp>
      <p:pic>
        <p:nvPicPr>
          <p:cNvPr id="3" name="Picture 2" descr="Screen Shot 2016-10-09 at 9.38.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1181100"/>
            <a:ext cx="2133600" cy="2019300"/>
          </a:xfrm>
          <a:prstGeom prst="rect">
            <a:avLst/>
          </a:prstGeom>
        </p:spPr>
      </p:pic>
    </p:spTree>
    <p:extLst>
      <p:ext uri="{BB962C8B-B14F-4D97-AF65-F5344CB8AC3E}">
        <p14:creationId xmlns:p14="http://schemas.microsoft.com/office/powerpoint/2010/main" val="114077661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0" y="1219200"/>
            <a:ext cx="8153400" cy="4525963"/>
          </a:xfrm>
        </p:spPr>
        <p:txBody>
          <a:bodyPr>
            <a:noAutofit/>
          </a:bodyPr>
          <a:lstStyle/>
          <a:p>
            <a:pPr marL="0" indent="0">
              <a:buNone/>
            </a:pPr>
            <a:r>
              <a:rPr lang="en-US" altLang="zh-CN" sz="2400" dirty="0"/>
              <a:t>Estimate</a:t>
            </a:r>
            <a:r>
              <a:rPr lang="zh-CN" altLang="en-US" sz="2400" dirty="0"/>
              <a:t> </a:t>
            </a:r>
            <a:r>
              <a:rPr lang="en-US" altLang="zh-CN" sz="2400" dirty="0"/>
              <a:t>the</a:t>
            </a:r>
            <a:r>
              <a:rPr lang="zh-CN" altLang="en-US" sz="2400" dirty="0"/>
              <a:t> </a:t>
            </a:r>
            <a:r>
              <a:rPr lang="en-US" altLang="zh-CN" sz="2400" dirty="0"/>
              <a:t>topic</a:t>
            </a:r>
            <a:r>
              <a:rPr lang="zh-CN" altLang="en-US" sz="2400" dirty="0"/>
              <a:t> </a:t>
            </a:r>
            <a:r>
              <a:rPr lang="en-US" altLang="zh-CN" sz="2400" dirty="0"/>
              <a:t>assignment</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current</a:t>
            </a:r>
            <a:r>
              <a:rPr lang="zh-CN" altLang="en-US" sz="2400" dirty="0"/>
              <a:t> </a:t>
            </a:r>
            <a:r>
              <a:rPr lang="en-US" altLang="zh-CN" sz="2400" dirty="0"/>
              <a:t>word</a:t>
            </a:r>
            <a:r>
              <a:rPr lang="zh-CN" altLang="en-US" sz="2400" dirty="0"/>
              <a:t> </a:t>
            </a:r>
            <a:r>
              <a:rPr lang="en-US" altLang="zh-CN" sz="2400" dirty="0"/>
              <a:t>conditioned on the topic assignment on all other words: </a:t>
            </a:r>
            <a:endParaRPr lang="en-US" sz="2400" dirty="0"/>
          </a:p>
          <a:p>
            <a:endParaRPr lang="en-US" sz="2400" dirty="0"/>
          </a:p>
          <a:p>
            <a:endParaRPr lang="en-US" sz="2400" dirty="0"/>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pic>
        <p:nvPicPr>
          <p:cNvPr id="4" name="Picture 3" descr="Screen Shot 2016-10-08 at 6.16.1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981200"/>
            <a:ext cx="6248400" cy="1301120"/>
          </a:xfrm>
          <a:prstGeom prst="rect">
            <a:avLst/>
          </a:prstGeom>
        </p:spPr>
      </p:pic>
      <p:sp>
        <p:nvSpPr>
          <p:cNvPr id="7" name="Left Brace 6"/>
          <p:cNvSpPr/>
          <p:nvPr/>
        </p:nvSpPr>
        <p:spPr>
          <a:xfrm flipV="1">
            <a:off x="4343400" y="23622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172200" y="2667000"/>
            <a:ext cx="152400" cy="12192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200400" y="3380601"/>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715000" y="3380601"/>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10" name="Picture 9" descr="Screen Shot 2016-10-09 at 4.55.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343400"/>
            <a:ext cx="5359772" cy="838258"/>
          </a:xfrm>
          <a:prstGeom prst="rect">
            <a:avLst/>
          </a:prstGeom>
        </p:spPr>
      </p:pic>
    </p:spTree>
    <p:extLst>
      <p:ext uri="{BB962C8B-B14F-4D97-AF65-F5344CB8AC3E}">
        <p14:creationId xmlns:p14="http://schemas.microsoft.com/office/powerpoint/2010/main" val="2549999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3" name="50D588F1-29CA-4EF1-954E-B6C7B2392506.png"/>
          <p:cNvPicPr/>
          <p:nvPr/>
        </p:nvPicPr>
        <p:blipFill>
          <a:blip r:embed="rId2">
            <a:extLst/>
          </a:blip>
          <a:stretch>
            <a:fillRect/>
          </a:stretch>
        </p:blipFill>
        <p:spPr>
          <a:xfrm>
            <a:off x="533400" y="1905000"/>
            <a:ext cx="7620000" cy="3672348"/>
          </a:xfrm>
          <a:prstGeom prst="rect">
            <a:avLst/>
          </a:prstGeom>
          <a:ln w="12700">
            <a:miter lim="400000"/>
          </a:ln>
        </p:spPr>
      </p:pic>
    </p:spTree>
    <p:extLst>
      <p:ext uri="{BB962C8B-B14F-4D97-AF65-F5344CB8AC3E}">
        <p14:creationId xmlns:p14="http://schemas.microsoft.com/office/powerpoint/2010/main" val="2130476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58</a:t>
            </a:fld>
            <a:endParaRPr sz="984">
              <a:solidFill>
                <a:srgbClr val="BC0031"/>
              </a:solidFill>
            </a:endParaRPr>
          </a:p>
        </p:txBody>
      </p:sp>
      <p:sp>
        <p:nvSpPr>
          <p:cNvPr id="192" name="Shape 192"/>
          <p:cNvSpPr>
            <a:spLocks noGrp="1"/>
          </p:cNvSpPr>
          <p:nvPr>
            <p:ph type="title"/>
          </p:nvPr>
        </p:nvSpPr>
        <p:spPr>
          <a:prstGeom prst="rect">
            <a:avLst/>
          </a:prstGeom>
        </p:spPr>
        <p:txBody>
          <a:bodyPr/>
          <a:lstStyle/>
          <a:p>
            <a:pPr lvl="0">
              <a:defRPr sz="1800" b="0"/>
            </a:pPr>
            <a:r>
              <a:rPr sz="2953" b="1"/>
              <a:t>LDA-Based Document Models for Ad-hoc Retrieval</a:t>
            </a:r>
          </a:p>
        </p:txBody>
      </p:sp>
      <p:sp>
        <p:nvSpPr>
          <p:cNvPr id="193" name="Shape 193"/>
          <p:cNvSpPr>
            <a:spLocks noGrp="1"/>
          </p:cNvSpPr>
          <p:nvPr>
            <p:ph type="body" idx="1"/>
          </p:nvPr>
        </p:nvSpPr>
        <p:spPr>
          <a:prstGeom prst="rect">
            <a:avLst/>
          </a:prstGeom>
        </p:spPr>
        <p:txBody>
          <a:bodyPr/>
          <a:lstStyle/>
          <a:p>
            <a:pPr lvl="0">
              <a:defRPr sz="1800"/>
            </a:pPr>
            <a:r>
              <a:rPr sz="2531"/>
              <a:t>Method</a:t>
            </a:r>
          </a:p>
          <a:p>
            <a:pPr marL="655278" lvl="1" indent="-333821">
              <a:buChar char="Ò"/>
              <a:defRPr sz="1800"/>
            </a:pPr>
            <a:r>
              <a:rPr sz="2531"/>
              <a:t>LDA topic model</a:t>
            </a:r>
          </a:p>
          <a:p>
            <a:pPr marL="655278" lvl="1" indent="-333821">
              <a:buChar char="Ò"/>
              <a:defRPr sz="1800"/>
            </a:pPr>
            <a:r>
              <a:rPr sz="2531">
                <a:solidFill>
                  <a:srgbClr val="FF2600"/>
                </a:solidFill>
              </a:rPr>
              <a:t>LDA-based Retrieval</a:t>
            </a:r>
          </a:p>
          <a:p>
            <a:pPr marL="655278" lvl="1" indent="-333821">
              <a:buChar char="Ò"/>
              <a:defRPr sz="1800"/>
            </a:pPr>
            <a:r>
              <a:rPr sz="2531"/>
              <a:t>Complexity</a:t>
            </a:r>
          </a:p>
        </p:txBody>
      </p:sp>
    </p:spTree>
    <p:extLst>
      <p:ext uri="{BB962C8B-B14F-4D97-AF65-F5344CB8AC3E}">
        <p14:creationId xmlns:p14="http://schemas.microsoft.com/office/powerpoint/2010/main" val="13553847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59</a:t>
            </a:fld>
            <a:endParaRPr sz="984">
              <a:solidFill>
                <a:srgbClr val="BC0031"/>
              </a:solidFill>
            </a:endParaRPr>
          </a:p>
        </p:txBody>
      </p:sp>
      <p:sp>
        <p:nvSpPr>
          <p:cNvPr id="196" name="Shape 196"/>
          <p:cNvSpPr>
            <a:spLocks noGrp="1"/>
          </p:cNvSpPr>
          <p:nvPr>
            <p:ph type="title"/>
          </p:nvPr>
        </p:nvSpPr>
        <p:spPr>
          <a:prstGeom prst="rect">
            <a:avLst/>
          </a:prstGeom>
        </p:spPr>
        <p:txBody>
          <a:bodyPr/>
          <a:lstStyle/>
          <a:p>
            <a:pPr lvl="0">
              <a:defRPr sz="1800" b="0"/>
            </a:pPr>
            <a:r>
              <a:rPr sz="2953" b="1"/>
              <a:t>LDA retrieval model</a:t>
            </a:r>
          </a:p>
        </p:txBody>
      </p:sp>
      <p:sp>
        <p:nvSpPr>
          <p:cNvPr id="197" name="Shape 197"/>
          <p:cNvSpPr>
            <a:spLocks noGrp="1"/>
          </p:cNvSpPr>
          <p:nvPr>
            <p:ph type="body" idx="1"/>
          </p:nvPr>
        </p:nvSpPr>
        <p:spPr>
          <a:xfrm>
            <a:off x="685800" y="2502693"/>
            <a:ext cx="7391401" cy="4343401"/>
          </a:xfrm>
          <a:prstGeom prst="rect">
            <a:avLst/>
          </a:prstGeom>
        </p:spPr>
        <p:txBody>
          <a:bodyPr/>
          <a:lstStyle/>
          <a:p>
            <a:pPr lvl="0">
              <a:defRPr sz="1800"/>
            </a:pPr>
            <a:r>
              <a:rPr sz="2531"/>
              <a:t>Query likelihood model</a:t>
            </a:r>
          </a:p>
        </p:txBody>
      </p:sp>
      <p:pic>
        <p:nvPicPr>
          <p:cNvPr id="198" name="pasted-image.pdf"/>
          <p:cNvPicPr/>
          <p:nvPr/>
        </p:nvPicPr>
        <p:blipFill>
          <a:blip r:embed="rId2">
            <a:extLst/>
          </a:blip>
          <a:stretch>
            <a:fillRect/>
          </a:stretch>
        </p:blipFill>
        <p:spPr>
          <a:xfrm>
            <a:off x="3090137" y="3091113"/>
            <a:ext cx="2651657" cy="639790"/>
          </a:xfrm>
          <a:prstGeom prst="rect">
            <a:avLst/>
          </a:prstGeom>
          <a:ln w="12700">
            <a:miter lim="400000"/>
          </a:ln>
        </p:spPr>
      </p:pic>
    </p:spTree>
    <p:extLst>
      <p:ext uri="{BB962C8B-B14F-4D97-AF65-F5344CB8AC3E}">
        <p14:creationId xmlns:p14="http://schemas.microsoft.com/office/powerpoint/2010/main" val="16624330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sz="4800" dirty="0">
                <a:latin typeface="Arial" pitchFamily="34" charset="0"/>
                <a:cs typeface="Arial" pitchFamily="34" charset="0"/>
              </a:rPr>
              <a:t>Topic</a:t>
            </a:r>
            <a:r>
              <a:rPr lang="zh-CN" altLang="en-US" sz="4800" dirty="0">
                <a:latin typeface="Arial" pitchFamily="34" charset="0"/>
                <a:cs typeface="Arial" pitchFamily="34" charset="0"/>
              </a:rPr>
              <a:t> </a:t>
            </a:r>
            <a:r>
              <a:rPr lang="en-US" altLang="zh-CN" sz="4800" dirty="0">
                <a:latin typeface="Arial" pitchFamily="34" charset="0"/>
                <a:cs typeface="Arial" pitchFamily="34" charset="0"/>
              </a:rPr>
              <a:t>Modeling</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6</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61665"/>
          </a:xfrm>
          <a:prstGeom prst="rect">
            <a:avLst/>
          </a:prstGeom>
        </p:spPr>
        <p:txBody>
          <a:bodyPr>
            <a:spAutoFit/>
          </a:bodyPr>
          <a:lstStyle/>
          <a:p>
            <a:pPr eaLnBrk="0" hangingPunct="0">
              <a:spcBef>
                <a:spcPts val="600"/>
              </a:spcBef>
              <a:spcAft>
                <a:spcPts val="600"/>
              </a:spcAft>
              <a:defRPr/>
            </a:pPr>
            <a:r>
              <a:rPr lang="en-US" altLang="zh-CN" sz="2400" b="0" dirty="0">
                <a:latin typeface="Arial" charset="0"/>
                <a:cs typeface="+mn-cs"/>
                <a:hlinkClick r:id="rId3"/>
              </a:rPr>
              <a:t>https://www.cs.princeton.edu/~blei/topicmodeling.html</a:t>
            </a:r>
            <a:r>
              <a:rPr lang="zh-CN" altLang="en-US" sz="2400" b="0" dirty="0">
                <a:latin typeface="Arial" charset="0"/>
                <a:cs typeface="+mn-cs"/>
              </a:rPr>
              <a:t> </a:t>
            </a:r>
            <a:endParaRPr lang="en-US" sz="3200" b="0" dirty="0">
              <a:latin typeface="Arial" charset="0"/>
              <a:cs typeface="+mn-cs"/>
            </a:endParaRPr>
          </a:p>
        </p:txBody>
      </p:sp>
      <p:pic>
        <p:nvPicPr>
          <p:cNvPr id="4" name="Picture 3" descr="Screen Shot 2016-09-30 at 1.2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400"/>
            <a:ext cx="9144000" cy="3938258"/>
          </a:xfrm>
          <a:prstGeom prst="rect">
            <a:avLst/>
          </a:prstGeom>
        </p:spPr>
      </p:pic>
    </p:spTree>
    <p:extLst>
      <p:ext uri="{BB962C8B-B14F-4D97-AF65-F5344CB8AC3E}">
        <p14:creationId xmlns:p14="http://schemas.microsoft.com/office/powerpoint/2010/main" val="124973177"/>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60</a:t>
            </a:fld>
            <a:endParaRPr sz="984">
              <a:solidFill>
                <a:srgbClr val="BC0031"/>
              </a:solidFill>
            </a:endParaRPr>
          </a:p>
        </p:txBody>
      </p:sp>
      <p:sp>
        <p:nvSpPr>
          <p:cNvPr id="201" name="Shape 201"/>
          <p:cNvSpPr>
            <a:spLocks noGrp="1"/>
          </p:cNvSpPr>
          <p:nvPr>
            <p:ph type="title"/>
          </p:nvPr>
        </p:nvSpPr>
        <p:spPr>
          <a:prstGeom prst="rect">
            <a:avLst/>
          </a:prstGeom>
        </p:spPr>
        <p:txBody>
          <a:bodyPr/>
          <a:lstStyle/>
          <a:p>
            <a:pPr lvl="0">
              <a:defRPr sz="1800" b="0"/>
            </a:pPr>
            <a:r>
              <a:rPr sz="2953" b="1"/>
              <a:t>LDA retrieval model</a:t>
            </a:r>
          </a:p>
        </p:txBody>
      </p:sp>
      <p:sp>
        <p:nvSpPr>
          <p:cNvPr id="202" name="Shape 202"/>
          <p:cNvSpPr>
            <a:spLocks noGrp="1"/>
          </p:cNvSpPr>
          <p:nvPr>
            <p:ph type="body" idx="1"/>
          </p:nvPr>
        </p:nvSpPr>
        <p:spPr>
          <a:xfrm>
            <a:off x="685800" y="2502693"/>
            <a:ext cx="7391401" cy="4343401"/>
          </a:xfrm>
          <a:prstGeom prst="rect">
            <a:avLst/>
          </a:prstGeom>
        </p:spPr>
        <p:txBody>
          <a:bodyPr/>
          <a:lstStyle/>
          <a:p>
            <a:pPr lvl="0">
              <a:defRPr sz="1800"/>
            </a:pPr>
            <a:r>
              <a:rPr sz="2531"/>
              <a:t>Query likelihood model</a:t>
            </a:r>
          </a:p>
          <a:p>
            <a:pPr lvl="0">
              <a:defRPr sz="1800"/>
            </a:pPr>
            <a:endParaRPr sz="2531"/>
          </a:p>
          <a:p>
            <a:pPr lvl="0">
              <a:defRPr sz="1800"/>
            </a:pPr>
            <a:endParaRPr sz="2531"/>
          </a:p>
          <a:p>
            <a:pPr lvl="0">
              <a:defRPr sz="1800"/>
            </a:pPr>
            <a:endParaRPr sz="2531"/>
          </a:p>
          <a:p>
            <a:pPr lvl="0">
              <a:defRPr sz="1800"/>
            </a:pPr>
            <a:r>
              <a:rPr sz="2531"/>
              <a:t>Combine LDA model with cluster retrieval model</a:t>
            </a:r>
          </a:p>
        </p:txBody>
      </p:sp>
      <p:pic>
        <p:nvPicPr>
          <p:cNvPr id="203" name="pasted-image.pdf"/>
          <p:cNvPicPr/>
          <p:nvPr/>
        </p:nvPicPr>
        <p:blipFill>
          <a:blip r:embed="rId2">
            <a:extLst/>
          </a:blip>
          <a:stretch>
            <a:fillRect/>
          </a:stretch>
        </p:blipFill>
        <p:spPr>
          <a:xfrm>
            <a:off x="3090137" y="3091113"/>
            <a:ext cx="2651657" cy="639790"/>
          </a:xfrm>
          <a:prstGeom prst="rect">
            <a:avLst/>
          </a:prstGeom>
          <a:ln w="12700">
            <a:miter lim="400000"/>
          </a:ln>
        </p:spPr>
      </p:pic>
      <p:pic>
        <p:nvPicPr>
          <p:cNvPr id="204" name="pasted-image.pdf"/>
          <p:cNvPicPr/>
          <p:nvPr/>
        </p:nvPicPr>
        <p:blipFill>
          <a:blip r:embed="rId3">
            <a:extLst/>
          </a:blip>
          <a:stretch>
            <a:fillRect/>
          </a:stretch>
        </p:blipFill>
        <p:spPr>
          <a:xfrm>
            <a:off x="605392" y="4920871"/>
            <a:ext cx="7933217" cy="557955"/>
          </a:xfrm>
          <a:prstGeom prst="rect">
            <a:avLst/>
          </a:prstGeom>
          <a:ln w="12700">
            <a:miter lim="400000"/>
          </a:ln>
        </p:spPr>
      </p:pic>
    </p:spTree>
    <p:extLst>
      <p:ext uri="{BB962C8B-B14F-4D97-AF65-F5344CB8AC3E}">
        <p14:creationId xmlns:p14="http://schemas.microsoft.com/office/powerpoint/2010/main" val="17505953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61</a:t>
            </a:fld>
            <a:endParaRPr sz="984">
              <a:solidFill>
                <a:srgbClr val="BC0031"/>
              </a:solidFill>
            </a:endParaRPr>
          </a:p>
        </p:txBody>
      </p:sp>
      <p:sp>
        <p:nvSpPr>
          <p:cNvPr id="207" name="Shape 207"/>
          <p:cNvSpPr>
            <a:spLocks noGrp="1"/>
          </p:cNvSpPr>
          <p:nvPr>
            <p:ph type="title"/>
          </p:nvPr>
        </p:nvSpPr>
        <p:spPr>
          <a:prstGeom prst="rect">
            <a:avLst/>
          </a:prstGeom>
        </p:spPr>
        <p:txBody>
          <a:bodyPr/>
          <a:lstStyle/>
          <a:p>
            <a:pPr lvl="0">
              <a:defRPr sz="1800" b="0"/>
            </a:pPr>
            <a:r>
              <a:rPr sz="2953" b="1"/>
              <a:t>LDA retrieval model</a:t>
            </a:r>
          </a:p>
        </p:txBody>
      </p:sp>
      <p:sp>
        <p:nvSpPr>
          <p:cNvPr id="208" name="Shape 208"/>
          <p:cNvSpPr>
            <a:spLocks noGrp="1"/>
          </p:cNvSpPr>
          <p:nvPr>
            <p:ph type="body" idx="1"/>
          </p:nvPr>
        </p:nvSpPr>
        <p:spPr>
          <a:xfrm>
            <a:off x="685800" y="2502693"/>
            <a:ext cx="7391401" cy="4343401"/>
          </a:xfrm>
          <a:prstGeom prst="rect">
            <a:avLst/>
          </a:prstGeom>
        </p:spPr>
        <p:txBody>
          <a:bodyPr/>
          <a:lstStyle/>
          <a:p>
            <a:pPr lvl="0">
              <a:defRPr sz="1800"/>
            </a:pPr>
            <a:r>
              <a:rPr sz="2531"/>
              <a:t>For each document d:</a:t>
            </a:r>
          </a:p>
        </p:txBody>
      </p:sp>
      <p:pic>
        <p:nvPicPr>
          <p:cNvPr id="209" name="pasted-image.pdf"/>
          <p:cNvPicPr/>
          <p:nvPr/>
        </p:nvPicPr>
        <p:blipFill>
          <a:blip r:embed="rId2">
            <a:extLst/>
          </a:blip>
          <a:stretch>
            <a:fillRect/>
          </a:stretch>
        </p:blipFill>
        <p:spPr>
          <a:xfrm>
            <a:off x="2031504" y="3076278"/>
            <a:ext cx="5080992" cy="705445"/>
          </a:xfrm>
          <a:prstGeom prst="rect">
            <a:avLst/>
          </a:prstGeom>
          <a:ln w="12700">
            <a:miter lim="400000"/>
          </a:ln>
        </p:spPr>
      </p:pic>
      <p:pic>
        <p:nvPicPr>
          <p:cNvPr id="210" name="pasted-image.pdf"/>
          <p:cNvPicPr/>
          <p:nvPr/>
        </p:nvPicPr>
        <p:blipFill>
          <a:blip r:embed="rId3">
            <a:extLst/>
          </a:blip>
          <a:stretch>
            <a:fillRect/>
          </a:stretch>
        </p:blipFill>
        <p:spPr>
          <a:xfrm>
            <a:off x="1783026" y="4175130"/>
            <a:ext cx="5976255" cy="998527"/>
          </a:xfrm>
          <a:prstGeom prst="rect">
            <a:avLst/>
          </a:prstGeom>
          <a:ln w="12700">
            <a:miter lim="400000"/>
          </a:ln>
        </p:spPr>
      </p:pic>
    </p:spTree>
    <p:extLst>
      <p:ext uri="{BB962C8B-B14F-4D97-AF65-F5344CB8AC3E}">
        <p14:creationId xmlns:p14="http://schemas.microsoft.com/office/powerpoint/2010/main" val="172954572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62</a:t>
            </a:fld>
            <a:endParaRPr sz="984">
              <a:solidFill>
                <a:srgbClr val="BC0031"/>
              </a:solidFill>
            </a:endParaRPr>
          </a:p>
        </p:txBody>
      </p:sp>
      <p:sp>
        <p:nvSpPr>
          <p:cNvPr id="213" name="Shape 213"/>
          <p:cNvSpPr>
            <a:spLocks noGrp="1"/>
          </p:cNvSpPr>
          <p:nvPr>
            <p:ph type="title"/>
          </p:nvPr>
        </p:nvSpPr>
        <p:spPr>
          <a:prstGeom prst="rect">
            <a:avLst/>
          </a:prstGeom>
        </p:spPr>
        <p:txBody>
          <a:bodyPr/>
          <a:lstStyle/>
          <a:p>
            <a:pPr lvl="0">
              <a:defRPr sz="1800" b="0"/>
            </a:pPr>
            <a:r>
              <a:rPr sz="2953" b="1"/>
              <a:t>LDA-Based Document Models for Ad-hoc Retrieval</a:t>
            </a:r>
          </a:p>
        </p:txBody>
      </p:sp>
      <p:sp>
        <p:nvSpPr>
          <p:cNvPr id="214" name="Shape 214"/>
          <p:cNvSpPr>
            <a:spLocks noGrp="1"/>
          </p:cNvSpPr>
          <p:nvPr>
            <p:ph type="body" idx="1"/>
          </p:nvPr>
        </p:nvSpPr>
        <p:spPr>
          <a:prstGeom prst="rect">
            <a:avLst/>
          </a:prstGeom>
        </p:spPr>
        <p:txBody>
          <a:bodyPr/>
          <a:lstStyle/>
          <a:p>
            <a:pPr lvl="0">
              <a:defRPr sz="1800"/>
            </a:pPr>
            <a:r>
              <a:rPr sz="2531"/>
              <a:t>Experimental setup</a:t>
            </a:r>
          </a:p>
        </p:txBody>
      </p:sp>
      <p:pic>
        <p:nvPicPr>
          <p:cNvPr id="215" name="pasted-image.pdf"/>
          <p:cNvPicPr/>
          <p:nvPr/>
        </p:nvPicPr>
        <p:blipFill>
          <a:blip r:embed="rId2">
            <a:extLst/>
          </a:blip>
          <a:stretch>
            <a:fillRect/>
          </a:stretch>
        </p:blipFill>
        <p:spPr>
          <a:xfrm>
            <a:off x="1109791" y="2950482"/>
            <a:ext cx="7184363" cy="2729623"/>
          </a:xfrm>
          <a:prstGeom prst="rect">
            <a:avLst/>
          </a:prstGeom>
          <a:ln w="12700">
            <a:miter lim="400000"/>
          </a:ln>
        </p:spPr>
      </p:pic>
    </p:spTree>
    <p:extLst>
      <p:ext uri="{BB962C8B-B14F-4D97-AF65-F5344CB8AC3E}">
        <p14:creationId xmlns:p14="http://schemas.microsoft.com/office/powerpoint/2010/main" val="13637109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63</a:t>
            </a:fld>
            <a:endParaRPr sz="984">
              <a:solidFill>
                <a:srgbClr val="BC0031"/>
              </a:solidFill>
            </a:endParaRPr>
          </a:p>
        </p:txBody>
      </p:sp>
      <p:sp>
        <p:nvSpPr>
          <p:cNvPr id="218" name="Shape 218"/>
          <p:cNvSpPr>
            <a:spLocks noGrp="1"/>
          </p:cNvSpPr>
          <p:nvPr>
            <p:ph type="title"/>
          </p:nvPr>
        </p:nvSpPr>
        <p:spPr>
          <a:prstGeom prst="rect">
            <a:avLst/>
          </a:prstGeom>
        </p:spPr>
        <p:txBody>
          <a:bodyPr/>
          <a:lstStyle/>
          <a:p>
            <a:pPr lvl="0">
              <a:defRPr sz="1800" b="0"/>
            </a:pPr>
            <a:r>
              <a:rPr sz="2953" b="1"/>
              <a:t>LDA-Based Document Models for Ad-hoc Retrieval</a:t>
            </a:r>
          </a:p>
        </p:txBody>
      </p:sp>
      <p:pic>
        <p:nvPicPr>
          <p:cNvPr id="219" name="7648DE52-0A20-4A58-A817-B5F06A4A1669.png"/>
          <p:cNvPicPr/>
          <p:nvPr/>
        </p:nvPicPr>
        <p:blipFill>
          <a:blip r:embed="rId2">
            <a:extLst/>
          </a:blip>
          <a:srcRect/>
          <a:stretch>
            <a:fillRect/>
          </a:stretch>
        </p:blipFill>
        <p:spPr>
          <a:xfrm>
            <a:off x="2490464" y="2074534"/>
            <a:ext cx="4452233" cy="4380154"/>
          </a:xfrm>
          <a:prstGeom prst="rect">
            <a:avLst/>
          </a:prstGeom>
          <a:ln w="12700">
            <a:miter lim="400000"/>
          </a:ln>
        </p:spPr>
      </p:pic>
    </p:spTree>
    <p:extLst>
      <p:ext uri="{BB962C8B-B14F-4D97-AF65-F5344CB8AC3E}">
        <p14:creationId xmlns:p14="http://schemas.microsoft.com/office/powerpoint/2010/main" val="62385828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64</a:t>
            </a:fld>
            <a:endParaRPr sz="984">
              <a:solidFill>
                <a:srgbClr val="BC0031"/>
              </a:solidFill>
            </a:endParaRPr>
          </a:p>
        </p:txBody>
      </p:sp>
      <p:sp>
        <p:nvSpPr>
          <p:cNvPr id="222" name="Shape 222"/>
          <p:cNvSpPr>
            <a:spLocks noGrp="1"/>
          </p:cNvSpPr>
          <p:nvPr>
            <p:ph type="title"/>
          </p:nvPr>
        </p:nvSpPr>
        <p:spPr>
          <a:prstGeom prst="rect">
            <a:avLst/>
          </a:prstGeom>
        </p:spPr>
        <p:txBody>
          <a:bodyPr/>
          <a:lstStyle/>
          <a:p>
            <a:pPr lvl="0">
              <a:defRPr sz="1800" b="0"/>
            </a:pPr>
            <a:r>
              <a:rPr sz="2953" b="1"/>
              <a:t>Topic models for query expansion</a:t>
            </a:r>
          </a:p>
        </p:txBody>
      </p:sp>
      <p:sp>
        <p:nvSpPr>
          <p:cNvPr id="223" name="Shape 223"/>
          <p:cNvSpPr>
            <a:spLocks noGrp="1"/>
          </p:cNvSpPr>
          <p:nvPr>
            <p:ph type="body" idx="1"/>
          </p:nvPr>
        </p:nvSpPr>
        <p:spPr>
          <a:prstGeom prst="rect">
            <a:avLst/>
          </a:prstGeom>
        </p:spPr>
        <p:txBody>
          <a:bodyPr/>
          <a:lstStyle/>
          <a:p>
            <a:pPr lvl="0">
              <a:defRPr sz="1800"/>
            </a:pPr>
            <a:r>
              <a:rPr sz="2531"/>
              <a:t>Method</a:t>
            </a:r>
          </a:p>
          <a:p>
            <a:pPr lvl="0">
              <a:defRPr sz="1800"/>
            </a:pPr>
            <a:r>
              <a:rPr sz="2531"/>
              <a:t>Experiments</a:t>
            </a:r>
          </a:p>
          <a:p>
            <a:pPr lvl="0">
              <a:defRPr sz="1800"/>
            </a:pPr>
            <a:r>
              <a:rPr sz="2531"/>
              <a:t>Conclusion</a:t>
            </a:r>
          </a:p>
        </p:txBody>
      </p:sp>
    </p:spTree>
    <p:extLst>
      <p:ext uri="{BB962C8B-B14F-4D97-AF65-F5344CB8AC3E}">
        <p14:creationId xmlns:p14="http://schemas.microsoft.com/office/powerpoint/2010/main" val="11709641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65</a:t>
            </a:fld>
            <a:endParaRPr sz="984">
              <a:solidFill>
                <a:srgbClr val="BC0031"/>
              </a:solidFill>
            </a:endParaRPr>
          </a:p>
        </p:txBody>
      </p:sp>
      <p:sp>
        <p:nvSpPr>
          <p:cNvPr id="226" name="Shape 226"/>
          <p:cNvSpPr>
            <a:spLocks noGrp="1"/>
          </p:cNvSpPr>
          <p:nvPr>
            <p:ph type="title"/>
          </p:nvPr>
        </p:nvSpPr>
        <p:spPr>
          <a:prstGeom prst="rect">
            <a:avLst/>
          </a:prstGeom>
        </p:spPr>
        <p:txBody>
          <a:bodyPr/>
          <a:lstStyle/>
          <a:p>
            <a:pPr lvl="0">
              <a:defRPr sz="1800" b="0"/>
            </a:pPr>
            <a:r>
              <a:rPr sz="2953" b="1"/>
              <a:t>Topic models for query expansion</a:t>
            </a:r>
          </a:p>
        </p:txBody>
      </p:sp>
      <p:sp>
        <p:nvSpPr>
          <p:cNvPr id="227" name="Shape 227"/>
          <p:cNvSpPr>
            <a:spLocks noGrp="1"/>
          </p:cNvSpPr>
          <p:nvPr>
            <p:ph type="body" idx="1"/>
          </p:nvPr>
        </p:nvSpPr>
        <p:spPr>
          <a:prstGeom prst="rect">
            <a:avLst/>
          </a:prstGeom>
        </p:spPr>
        <p:txBody>
          <a:bodyPr/>
          <a:lstStyle/>
          <a:p>
            <a:pPr lvl="0">
              <a:defRPr sz="1800"/>
            </a:pPr>
            <a:r>
              <a:rPr sz="2531">
                <a:solidFill>
                  <a:srgbClr val="FF2600"/>
                </a:solidFill>
              </a:rPr>
              <a:t>Method</a:t>
            </a:r>
          </a:p>
          <a:p>
            <a:pPr lvl="0">
              <a:defRPr sz="1800"/>
            </a:pPr>
            <a:r>
              <a:rPr sz="2531"/>
              <a:t>Experiments</a:t>
            </a:r>
          </a:p>
          <a:p>
            <a:pPr lvl="0">
              <a:defRPr sz="1800"/>
            </a:pPr>
            <a:r>
              <a:rPr sz="2531"/>
              <a:t>Conclusion</a:t>
            </a:r>
          </a:p>
        </p:txBody>
      </p:sp>
    </p:spTree>
    <p:extLst>
      <p:ext uri="{BB962C8B-B14F-4D97-AF65-F5344CB8AC3E}">
        <p14:creationId xmlns:p14="http://schemas.microsoft.com/office/powerpoint/2010/main" val="8537060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66</a:t>
            </a:fld>
            <a:endParaRPr sz="984">
              <a:solidFill>
                <a:srgbClr val="BC0031"/>
              </a:solidFill>
            </a:endParaRPr>
          </a:p>
        </p:txBody>
      </p:sp>
      <p:sp>
        <p:nvSpPr>
          <p:cNvPr id="230" name="Shape 230"/>
          <p:cNvSpPr>
            <a:spLocks noGrp="1"/>
          </p:cNvSpPr>
          <p:nvPr>
            <p:ph type="title"/>
          </p:nvPr>
        </p:nvSpPr>
        <p:spPr>
          <a:prstGeom prst="rect">
            <a:avLst/>
          </a:prstGeom>
        </p:spPr>
        <p:txBody>
          <a:bodyPr/>
          <a:lstStyle/>
          <a:p>
            <a:pPr lvl="0">
              <a:defRPr sz="1800" b="0"/>
            </a:pPr>
            <a:r>
              <a:rPr sz="2953" b="1"/>
              <a:t>Query expansion</a:t>
            </a:r>
          </a:p>
        </p:txBody>
      </p:sp>
      <p:sp>
        <p:nvSpPr>
          <p:cNvPr id="231" name="Shape 231"/>
          <p:cNvSpPr>
            <a:spLocks noGrp="1"/>
          </p:cNvSpPr>
          <p:nvPr>
            <p:ph type="body" idx="1"/>
          </p:nvPr>
        </p:nvSpPr>
        <p:spPr>
          <a:xfrm>
            <a:off x="685800" y="2133600"/>
            <a:ext cx="7391401" cy="4343401"/>
          </a:xfrm>
          <a:prstGeom prst="rect">
            <a:avLst/>
          </a:prstGeom>
        </p:spPr>
        <p:txBody>
          <a:bodyPr/>
          <a:lstStyle/>
          <a:p>
            <a:pPr lvl="0">
              <a:defRPr sz="1800"/>
            </a:pPr>
            <a:r>
              <a:rPr sz="2531"/>
              <a:t>Reformulating a seed query to improve retrieval performance</a:t>
            </a:r>
          </a:p>
          <a:p>
            <a:pPr marL="976735" lvl="2" indent="-333821">
              <a:buSzPct val="60000"/>
              <a:buChar char="Ò"/>
              <a:defRPr sz="1800"/>
            </a:pPr>
            <a:r>
              <a:rPr sz="2250"/>
              <a:t>Finding sy.nonyms of words, and searching for the synonyms as well </a:t>
            </a:r>
          </a:p>
          <a:p>
            <a:pPr marL="976735" lvl="2" indent="-333821">
              <a:buSzPct val="60000"/>
              <a:buChar char="Ò"/>
              <a:defRPr sz="1800"/>
            </a:pPr>
            <a:r>
              <a:rPr sz="2250"/>
              <a:t>Finding all the various morphological forms of words by stemming each word in the search query </a:t>
            </a:r>
          </a:p>
          <a:p>
            <a:pPr marL="976735" lvl="2" indent="-333821">
              <a:buSzPct val="60000"/>
              <a:buChar char="Ò"/>
              <a:defRPr sz="1800"/>
            </a:pPr>
            <a:r>
              <a:rPr sz="2250"/>
              <a:t>Fixing spelling errors and automatically searching for the corrected form or suggesting it in the results </a:t>
            </a:r>
          </a:p>
          <a:p>
            <a:pPr marL="976735" lvl="2" indent="-333821">
              <a:buSzPct val="60000"/>
              <a:buChar char="Ò"/>
              <a:defRPr sz="1800"/>
            </a:pPr>
            <a:r>
              <a:rPr sz="2250"/>
              <a:t>Re-weighting the terms in the original query</a:t>
            </a:r>
          </a:p>
        </p:txBody>
      </p:sp>
    </p:spTree>
    <p:extLst>
      <p:ext uri="{BB962C8B-B14F-4D97-AF65-F5344CB8AC3E}">
        <p14:creationId xmlns:p14="http://schemas.microsoft.com/office/powerpoint/2010/main" val="89989137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67</a:t>
            </a:fld>
            <a:endParaRPr sz="984">
              <a:solidFill>
                <a:srgbClr val="BC0031"/>
              </a:solidFill>
            </a:endParaRPr>
          </a:p>
        </p:txBody>
      </p:sp>
      <p:sp>
        <p:nvSpPr>
          <p:cNvPr id="234" name="Shape 234"/>
          <p:cNvSpPr>
            <a:spLocks noGrp="1"/>
          </p:cNvSpPr>
          <p:nvPr>
            <p:ph type="body" idx="1"/>
          </p:nvPr>
        </p:nvSpPr>
        <p:spPr>
          <a:prstGeom prst="rect">
            <a:avLst/>
          </a:prstGeom>
        </p:spPr>
        <p:txBody>
          <a:bodyPr/>
          <a:lstStyle/>
          <a:p>
            <a:pPr lvl="0">
              <a:defRPr sz="1800"/>
            </a:pPr>
            <a:r>
              <a:rPr sz="2531"/>
              <a:t>Use topic models to calculate multinomial distribution                  for a given query </a:t>
            </a:r>
            <a:r>
              <a:rPr sz="2531" i="1"/>
              <a:t>q={q</a:t>
            </a:r>
            <a:r>
              <a:rPr sz="1336"/>
              <a:t>1, </a:t>
            </a:r>
            <a:r>
              <a:rPr sz="2531" i="1"/>
              <a:t>q</a:t>
            </a:r>
            <a:r>
              <a:rPr sz="1336"/>
              <a:t>2 …</a:t>
            </a:r>
            <a:r>
              <a:rPr sz="2531" i="1"/>
              <a:t>q</a:t>
            </a:r>
            <a:r>
              <a:rPr sz="1336" i="1"/>
              <a:t>k</a:t>
            </a:r>
            <a:r>
              <a:rPr sz="2531" i="1"/>
              <a:t>}</a:t>
            </a:r>
            <a:r>
              <a:rPr sz="2531"/>
              <a:t>        </a:t>
            </a:r>
          </a:p>
          <a:p>
            <a:pPr lvl="0">
              <a:defRPr sz="1800"/>
            </a:pPr>
            <a:r>
              <a:rPr sz="2531"/>
              <a:t>Following RM method, investigate whether topics can be used for query expansion</a:t>
            </a:r>
          </a:p>
        </p:txBody>
      </p:sp>
      <p:sp>
        <p:nvSpPr>
          <p:cNvPr id="235" name="Shape 235"/>
          <p:cNvSpPr>
            <a:spLocks noGrp="1"/>
          </p:cNvSpPr>
          <p:nvPr>
            <p:ph type="title"/>
          </p:nvPr>
        </p:nvSpPr>
        <p:spPr>
          <a:prstGeom prst="rect">
            <a:avLst/>
          </a:prstGeom>
        </p:spPr>
        <p:txBody>
          <a:bodyPr/>
          <a:lstStyle/>
          <a:p>
            <a:pPr lvl="0">
              <a:defRPr sz="1800" b="0"/>
            </a:pPr>
            <a:r>
              <a:rPr sz="2953" b="1"/>
              <a:t>Topic models for query expansion</a:t>
            </a:r>
          </a:p>
        </p:txBody>
      </p:sp>
      <p:pic>
        <p:nvPicPr>
          <p:cNvPr id="236" name="pasted-image.pdf"/>
          <p:cNvPicPr/>
          <p:nvPr/>
        </p:nvPicPr>
        <p:blipFill>
          <a:blip r:embed="rId2">
            <a:extLst/>
          </a:blip>
          <a:stretch>
            <a:fillRect/>
          </a:stretch>
        </p:blipFill>
        <p:spPr>
          <a:xfrm>
            <a:off x="2632723" y="2945262"/>
            <a:ext cx="1437680" cy="330399"/>
          </a:xfrm>
          <a:prstGeom prst="rect">
            <a:avLst/>
          </a:prstGeom>
          <a:ln w="12700">
            <a:miter lim="400000"/>
          </a:ln>
        </p:spPr>
      </p:pic>
      <p:pic>
        <p:nvPicPr>
          <p:cNvPr id="237" name="pasted-image.pdf"/>
          <p:cNvPicPr/>
          <p:nvPr/>
        </p:nvPicPr>
        <p:blipFill>
          <a:blip r:embed="rId3">
            <a:extLst/>
          </a:blip>
          <a:stretch>
            <a:fillRect/>
          </a:stretch>
        </p:blipFill>
        <p:spPr>
          <a:xfrm>
            <a:off x="2162472" y="4830915"/>
            <a:ext cx="5063134" cy="714376"/>
          </a:xfrm>
          <a:prstGeom prst="rect">
            <a:avLst/>
          </a:prstGeom>
          <a:ln w="12700">
            <a:miter lim="400000"/>
          </a:ln>
        </p:spPr>
      </p:pic>
    </p:spTree>
    <p:extLst>
      <p:ext uri="{BB962C8B-B14F-4D97-AF65-F5344CB8AC3E}">
        <p14:creationId xmlns:p14="http://schemas.microsoft.com/office/powerpoint/2010/main" val="189448064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68</a:t>
            </a:fld>
            <a:endParaRPr sz="984">
              <a:solidFill>
                <a:srgbClr val="BC0031"/>
              </a:solidFill>
            </a:endParaRPr>
          </a:p>
        </p:txBody>
      </p:sp>
      <p:sp>
        <p:nvSpPr>
          <p:cNvPr id="240" name="Shape 240"/>
          <p:cNvSpPr>
            <a:spLocks noGrp="1"/>
          </p:cNvSpPr>
          <p:nvPr>
            <p:ph type="title"/>
          </p:nvPr>
        </p:nvSpPr>
        <p:spPr>
          <a:prstGeom prst="rect">
            <a:avLst/>
          </a:prstGeom>
        </p:spPr>
        <p:txBody>
          <a:bodyPr/>
          <a:lstStyle/>
          <a:p>
            <a:pPr lvl="0">
              <a:defRPr sz="1800" b="0"/>
            </a:pPr>
            <a:r>
              <a:rPr sz="2953" b="1"/>
              <a:t>Topic models for query expansion</a:t>
            </a:r>
          </a:p>
        </p:txBody>
      </p:sp>
      <p:sp>
        <p:nvSpPr>
          <p:cNvPr id="241" name="Shape 241"/>
          <p:cNvSpPr>
            <a:spLocks noGrp="1"/>
          </p:cNvSpPr>
          <p:nvPr>
            <p:ph type="body" idx="1"/>
          </p:nvPr>
        </p:nvSpPr>
        <p:spPr>
          <a:prstGeom prst="rect">
            <a:avLst/>
          </a:prstGeom>
        </p:spPr>
        <p:txBody>
          <a:bodyPr/>
          <a:lstStyle/>
          <a:p>
            <a:pPr lvl="0">
              <a:defRPr sz="1800"/>
            </a:pPr>
            <a:r>
              <a:rPr sz="2531"/>
              <a:t>Method</a:t>
            </a:r>
          </a:p>
          <a:p>
            <a:pPr lvl="0">
              <a:defRPr sz="1800"/>
            </a:pPr>
            <a:r>
              <a:rPr sz="2531">
                <a:solidFill>
                  <a:srgbClr val="FF2600"/>
                </a:solidFill>
              </a:rPr>
              <a:t>Experiments</a:t>
            </a:r>
          </a:p>
          <a:p>
            <a:pPr lvl="0">
              <a:defRPr sz="1800"/>
            </a:pPr>
            <a:r>
              <a:rPr sz="2531"/>
              <a:t>Conclusion</a:t>
            </a:r>
          </a:p>
        </p:txBody>
      </p:sp>
    </p:spTree>
    <p:extLst>
      <p:ext uri="{BB962C8B-B14F-4D97-AF65-F5344CB8AC3E}">
        <p14:creationId xmlns:p14="http://schemas.microsoft.com/office/powerpoint/2010/main" val="194363328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69</a:t>
            </a:fld>
            <a:endParaRPr sz="984">
              <a:solidFill>
                <a:srgbClr val="BC0031"/>
              </a:solidFill>
            </a:endParaRPr>
          </a:p>
        </p:txBody>
      </p:sp>
      <p:pic>
        <p:nvPicPr>
          <p:cNvPr id="244" name="pasted-image.pdf"/>
          <p:cNvPicPr/>
          <p:nvPr/>
        </p:nvPicPr>
        <p:blipFill>
          <a:blip r:embed="rId2">
            <a:extLst/>
          </a:blip>
          <a:stretch>
            <a:fillRect/>
          </a:stretch>
        </p:blipFill>
        <p:spPr>
          <a:xfrm>
            <a:off x="1380979" y="930912"/>
            <a:ext cx="6856815" cy="5367852"/>
          </a:xfrm>
          <a:prstGeom prst="rect">
            <a:avLst/>
          </a:prstGeom>
          <a:ln w="12700">
            <a:miter lim="400000"/>
          </a:ln>
        </p:spPr>
      </p:pic>
    </p:spTree>
    <p:extLst>
      <p:ext uri="{BB962C8B-B14F-4D97-AF65-F5344CB8AC3E}">
        <p14:creationId xmlns:p14="http://schemas.microsoft.com/office/powerpoint/2010/main" val="12708832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228600" y="152400"/>
            <a:ext cx="8686800" cy="1143000"/>
          </a:xfrm>
        </p:spPr>
        <p:txBody>
          <a:bodyPr/>
          <a:lstStyle/>
          <a:p>
            <a:r>
              <a:rPr lang="en-US" altLang="zh-CN" sz="4000" dirty="0">
                <a:latin typeface="Arial" pitchFamily="34" charset="0"/>
                <a:cs typeface="Arial" pitchFamily="34" charset="0"/>
              </a:rPr>
              <a:t>Topic</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Models</a:t>
            </a:r>
            <a:r>
              <a:rPr lang="zh-CN" altLang="en-US" sz="4000" dirty="0">
                <a:latin typeface="Arial" pitchFamily="34" charset="0"/>
                <a:cs typeface="Arial" pitchFamily="34" charset="0"/>
              </a:rPr>
              <a:t> </a:t>
            </a:r>
            <a:r>
              <a:rPr lang="en-US" altLang="zh-CN" sz="4000" dirty="0" err="1">
                <a:latin typeface="Arial" pitchFamily="34" charset="0"/>
                <a:cs typeface="Arial" pitchFamily="34" charset="0"/>
              </a:rPr>
              <a:t>vs</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DR</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techniques</a:t>
            </a:r>
            <a:endParaRPr lang="en-US" sz="40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939540"/>
          </a:xfrm>
          <a:prstGeom prst="rect">
            <a:avLst/>
          </a:prstGeom>
        </p:spPr>
        <p:txBody>
          <a:bodyPr>
            <a:spAutoFit/>
          </a:bodyPr>
          <a:lstStyle/>
          <a:p>
            <a:pPr eaLnBrk="0" hangingPunct="0">
              <a:spcBef>
                <a:spcPts val="600"/>
              </a:spcBef>
              <a:spcAft>
                <a:spcPts val="600"/>
              </a:spcAft>
              <a:defRPr/>
            </a:pPr>
            <a:r>
              <a:rPr lang="en-US" altLang="zh-CN" sz="3200" b="0" dirty="0">
                <a:latin typeface="Arial" charset="0"/>
                <a:cs typeface="+mn-cs"/>
              </a:rPr>
              <a:t>What</a:t>
            </a:r>
            <a:r>
              <a:rPr lang="zh-CN" altLang="en-US" sz="3200" b="0" dirty="0">
                <a:latin typeface="Arial" charset="0"/>
                <a:cs typeface="+mn-cs"/>
              </a:rPr>
              <a:t> </a:t>
            </a:r>
            <a:r>
              <a:rPr lang="en-US" altLang="zh-CN" sz="3200" b="0" dirty="0">
                <a:latin typeface="Arial" charset="0"/>
                <a:cs typeface="+mn-cs"/>
              </a:rPr>
              <a:t>makes</a:t>
            </a:r>
            <a:r>
              <a:rPr lang="zh-CN" altLang="en-US" sz="3200" b="0" dirty="0">
                <a:latin typeface="Arial" charset="0"/>
                <a:cs typeface="+mn-cs"/>
              </a:rPr>
              <a:t> </a:t>
            </a:r>
            <a:r>
              <a:rPr lang="en-US" altLang="zh-CN" sz="3200" b="0" dirty="0">
                <a:latin typeface="Arial" charset="0"/>
                <a:cs typeface="+mn-cs"/>
              </a:rPr>
              <a:t>topic</a:t>
            </a:r>
            <a:r>
              <a:rPr lang="zh-CN" altLang="en-US" sz="3200" b="0" dirty="0">
                <a:latin typeface="Arial" charset="0"/>
                <a:cs typeface="+mn-cs"/>
              </a:rPr>
              <a:t> </a:t>
            </a:r>
            <a:r>
              <a:rPr lang="en-US" altLang="zh-CN" sz="3200" b="0" dirty="0">
                <a:latin typeface="Arial" charset="0"/>
                <a:cs typeface="+mn-cs"/>
              </a:rPr>
              <a:t>models</a:t>
            </a:r>
            <a:r>
              <a:rPr lang="zh-CN" altLang="en-US" sz="3200" b="0" dirty="0">
                <a:latin typeface="Arial" charset="0"/>
                <a:cs typeface="+mn-cs"/>
              </a:rPr>
              <a:t> </a:t>
            </a:r>
            <a:r>
              <a:rPr lang="en-US" altLang="zh-CN" sz="3200" b="0" dirty="0">
                <a:latin typeface="Arial" charset="0"/>
                <a:cs typeface="+mn-cs"/>
              </a:rPr>
              <a:t>different?</a:t>
            </a:r>
          </a:p>
          <a:p>
            <a:pPr marL="457200" indent="-457200" eaLnBrk="0" hangingPunct="0">
              <a:spcBef>
                <a:spcPts val="600"/>
              </a:spcBef>
              <a:spcAft>
                <a:spcPts val="600"/>
              </a:spcAft>
              <a:buFont typeface="Arial"/>
              <a:buChar char="•"/>
              <a:defRPr/>
            </a:pPr>
            <a:r>
              <a:rPr lang="en-US" altLang="zh-CN" sz="3200" b="0" dirty="0">
                <a:latin typeface="Arial" charset="0"/>
                <a:cs typeface="+mn-cs"/>
              </a:rPr>
              <a:t>A</a:t>
            </a:r>
            <a:r>
              <a:rPr lang="zh-CN" altLang="en-US" sz="3200" b="0" dirty="0">
                <a:latin typeface="Arial" charset="0"/>
                <a:cs typeface="+mn-cs"/>
              </a:rPr>
              <a:t> </a:t>
            </a:r>
            <a:r>
              <a:rPr lang="en-US" altLang="zh-CN" sz="3200" b="0" dirty="0">
                <a:latin typeface="Arial" charset="0"/>
                <a:cs typeface="+mn-cs"/>
              </a:rPr>
              <a:t>topic</a:t>
            </a:r>
            <a:r>
              <a:rPr lang="zh-CN" altLang="en-US" sz="3200" b="0" dirty="0">
                <a:latin typeface="Arial" charset="0"/>
                <a:cs typeface="+mn-cs"/>
              </a:rPr>
              <a:t> </a:t>
            </a:r>
            <a:r>
              <a:rPr lang="en-US" altLang="zh-CN" sz="3200" b="0" dirty="0">
                <a:latin typeface="Arial" charset="0"/>
                <a:cs typeface="+mn-cs"/>
              </a:rPr>
              <a:t>model</a:t>
            </a:r>
            <a:r>
              <a:rPr lang="zh-CN" altLang="en-US" sz="3200" b="0" dirty="0">
                <a:latin typeface="Arial" charset="0"/>
                <a:cs typeface="+mn-cs"/>
              </a:rPr>
              <a:t> </a:t>
            </a:r>
            <a:r>
              <a:rPr lang="en-US" altLang="zh-CN" sz="3200" b="0" dirty="0">
                <a:latin typeface="Arial" charset="0"/>
                <a:cs typeface="+mn-cs"/>
              </a:rPr>
              <a:t>is</a:t>
            </a:r>
            <a:r>
              <a:rPr lang="zh-CN" altLang="en-US" sz="3200" b="0" dirty="0">
                <a:latin typeface="Arial" charset="0"/>
                <a:cs typeface="+mn-cs"/>
              </a:rPr>
              <a:t> </a:t>
            </a:r>
            <a:r>
              <a:rPr lang="en-US" altLang="zh-CN" sz="3200" b="0" dirty="0">
                <a:latin typeface="Arial" charset="0"/>
                <a:cs typeface="+mn-cs"/>
              </a:rPr>
              <a:t>a</a:t>
            </a:r>
            <a:r>
              <a:rPr lang="zh-CN" altLang="en-US" sz="3200" b="0" dirty="0">
                <a:latin typeface="Arial" charset="0"/>
                <a:cs typeface="+mn-cs"/>
              </a:rPr>
              <a:t> </a:t>
            </a:r>
            <a:r>
              <a:rPr lang="en-US" altLang="zh-CN" sz="3200" b="0" dirty="0">
                <a:solidFill>
                  <a:srgbClr val="FF0000"/>
                </a:solidFill>
                <a:latin typeface="Arial" charset="0"/>
                <a:cs typeface="+mn-cs"/>
              </a:rPr>
              <a:t>generative</a:t>
            </a:r>
            <a:r>
              <a:rPr lang="zh-CN" altLang="en-US" sz="3200" b="0" dirty="0">
                <a:latin typeface="Arial" charset="0"/>
                <a:cs typeface="+mn-cs"/>
              </a:rPr>
              <a:t> </a:t>
            </a:r>
            <a:r>
              <a:rPr lang="en-US" altLang="zh-CN" sz="3200" b="0" dirty="0">
                <a:latin typeface="Arial" charset="0"/>
                <a:cs typeface="+mn-cs"/>
              </a:rPr>
              <a:t>model</a:t>
            </a:r>
          </a:p>
          <a:p>
            <a:pPr eaLnBrk="0" hangingPunct="0">
              <a:spcBef>
                <a:spcPts val="600"/>
              </a:spcBef>
              <a:spcAft>
                <a:spcPts val="600"/>
              </a:spcAft>
              <a:defRPr/>
            </a:pPr>
            <a:r>
              <a:rPr lang="zh-CN" altLang="en-US" sz="3200" b="0" dirty="0">
                <a:latin typeface="Arial" charset="0"/>
                <a:cs typeface="+mn-cs"/>
              </a:rPr>
              <a:t>   </a:t>
            </a:r>
            <a:r>
              <a:rPr lang="en-US" altLang="zh-CN" sz="2800" b="0" dirty="0">
                <a:latin typeface="Arial" charset="0"/>
                <a:cs typeface="+mn-cs"/>
              </a:rPr>
              <a:t>The</a:t>
            </a:r>
            <a:r>
              <a:rPr lang="zh-CN" altLang="en-US" sz="2800" b="0" dirty="0">
                <a:latin typeface="Arial" charset="0"/>
                <a:cs typeface="+mn-cs"/>
              </a:rPr>
              <a:t> </a:t>
            </a:r>
            <a:r>
              <a:rPr lang="en-US" altLang="zh-CN" sz="2800" b="0" dirty="0">
                <a:latin typeface="Arial" charset="0"/>
                <a:cs typeface="+mn-cs"/>
              </a:rPr>
              <a:t>model</a:t>
            </a:r>
            <a:r>
              <a:rPr lang="en-US" sz="2800" b="0" dirty="0">
                <a:latin typeface="Arial" charset="0"/>
                <a:cs typeface="+mn-cs"/>
              </a:rPr>
              <a:t> specifies a simple probabilistic procedure by which documents can be generated</a:t>
            </a:r>
            <a:r>
              <a:rPr lang="en-US" altLang="zh-CN" sz="2800" b="0" dirty="0">
                <a:latin typeface="Arial" charset="0"/>
                <a:cs typeface="+mn-cs"/>
              </a:rPr>
              <a:t>.</a:t>
            </a:r>
            <a:endParaRPr lang="en-US" sz="2800" b="0" dirty="0">
              <a:latin typeface="Arial" charset="0"/>
              <a:cs typeface="+mn-cs"/>
            </a:endParaRPr>
          </a:p>
          <a:p>
            <a:pPr marL="457200" indent="-457200" eaLnBrk="0" hangingPunct="0">
              <a:spcBef>
                <a:spcPts val="600"/>
              </a:spcBef>
              <a:spcAft>
                <a:spcPts val="600"/>
              </a:spcAft>
              <a:buFont typeface="Arial"/>
              <a:buChar char="•"/>
              <a:defRPr/>
            </a:pPr>
            <a:r>
              <a:rPr lang="en-US" altLang="zh-CN" sz="3200" b="0" dirty="0">
                <a:latin typeface="Arial" charset="0"/>
                <a:cs typeface="+mn-cs"/>
              </a:rPr>
              <a:t>Invert</a:t>
            </a:r>
            <a:r>
              <a:rPr lang="zh-CN" altLang="en-US" sz="3200" b="0" dirty="0">
                <a:latin typeface="Arial" charset="0"/>
                <a:cs typeface="+mn-cs"/>
              </a:rPr>
              <a:t> </a:t>
            </a:r>
            <a:r>
              <a:rPr lang="en-US" altLang="zh-CN" sz="3200" b="0" dirty="0">
                <a:latin typeface="Arial" charset="0"/>
                <a:cs typeface="+mn-cs"/>
              </a:rPr>
              <a:t>this</a:t>
            </a:r>
            <a:r>
              <a:rPr lang="zh-CN" altLang="en-US" sz="3200" b="0" dirty="0">
                <a:latin typeface="Arial" charset="0"/>
                <a:cs typeface="+mn-cs"/>
              </a:rPr>
              <a:t> </a:t>
            </a:r>
            <a:r>
              <a:rPr lang="en-US" altLang="zh-CN" sz="3200" b="0" dirty="0">
                <a:latin typeface="Arial" charset="0"/>
                <a:cs typeface="+mn-cs"/>
              </a:rPr>
              <a:t>process</a:t>
            </a:r>
            <a:r>
              <a:rPr lang="zh-CN" altLang="en-US" sz="3200" b="0" dirty="0">
                <a:latin typeface="Arial" charset="0"/>
                <a:cs typeface="+mn-cs"/>
              </a:rPr>
              <a:t>  </a:t>
            </a:r>
            <a:r>
              <a:rPr lang="en-US" altLang="zh-CN" sz="3200" b="0" dirty="0">
                <a:latin typeface="Arial" charset="0"/>
                <a:cs typeface="+mn-cs"/>
              </a:rPr>
              <a:t>---</a:t>
            </a:r>
            <a:r>
              <a:rPr lang="zh-CN" altLang="en-US" sz="3200" b="0" dirty="0">
                <a:latin typeface="Arial" charset="0"/>
                <a:cs typeface="+mn-cs"/>
              </a:rPr>
              <a:t> </a:t>
            </a:r>
            <a:r>
              <a:rPr lang="en-US" altLang="zh-CN" sz="3200" b="0" dirty="0">
                <a:latin typeface="Arial" charset="0"/>
                <a:cs typeface="+mn-cs"/>
              </a:rPr>
              <a:t>infer</a:t>
            </a:r>
            <a:r>
              <a:rPr lang="zh-CN" altLang="en-US" sz="3200" b="0" dirty="0">
                <a:latin typeface="Arial" charset="0"/>
                <a:cs typeface="+mn-cs"/>
              </a:rPr>
              <a:t> </a:t>
            </a:r>
            <a:r>
              <a:rPr lang="en-US" altLang="zh-CN"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set</a:t>
            </a:r>
            <a:r>
              <a:rPr lang="zh-CN" altLang="en-US" sz="3200" b="0" dirty="0">
                <a:latin typeface="Arial" charset="0"/>
                <a:cs typeface="+mn-cs"/>
              </a:rPr>
              <a:t> </a:t>
            </a:r>
            <a:r>
              <a:rPr lang="en-US" altLang="zh-CN" sz="3200" b="0" dirty="0">
                <a:latin typeface="Arial" charset="0"/>
                <a:cs typeface="+mn-cs"/>
              </a:rPr>
              <a:t>of</a:t>
            </a:r>
            <a:r>
              <a:rPr lang="zh-CN" altLang="en-US" sz="3200" b="0" dirty="0">
                <a:latin typeface="Arial" charset="0"/>
                <a:cs typeface="+mn-cs"/>
              </a:rPr>
              <a:t> </a:t>
            </a:r>
            <a:r>
              <a:rPr lang="en-US" altLang="zh-CN" sz="3200" b="0" dirty="0">
                <a:latin typeface="Arial" charset="0"/>
                <a:cs typeface="+mn-cs"/>
              </a:rPr>
              <a:t>topics</a:t>
            </a:r>
            <a:r>
              <a:rPr lang="zh-CN" altLang="en-US" sz="3200" b="0" dirty="0">
                <a:latin typeface="Arial" charset="0"/>
                <a:cs typeface="+mn-cs"/>
              </a:rPr>
              <a:t> </a:t>
            </a:r>
            <a:r>
              <a:rPr lang="en-US" altLang="zh-CN" sz="3200" b="0" dirty="0">
                <a:latin typeface="Arial" charset="0"/>
                <a:cs typeface="+mn-cs"/>
              </a:rPr>
              <a:t>that</a:t>
            </a:r>
            <a:r>
              <a:rPr lang="zh-CN" altLang="en-US" sz="3200" b="0" dirty="0">
                <a:latin typeface="Arial" charset="0"/>
                <a:cs typeface="+mn-cs"/>
              </a:rPr>
              <a:t> </a:t>
            </a:r>
            <a:r>
              <a:rPr lang="en-US" altLang="zh-CN" sz="3200" b="0" dirty="0">
                <a:latin typeface="Arial" charset="0"/>
                <a:cs typeface="+mn-cs"/>
              </a:rPr>
              <a:t>were</a:t>
            </a:r>
            <a:r>
              <a:rPr lang="zh-CN" altLang="en-US" sz="3200" b="0" dirty="0">
                <a:latin typeface="Arial" charset="0"/>
                <a:cs typeface="+mn-cs"/>
              </a:rPr>
              <a:t> </a:t>
            </a:r>
            <a:r>
              <a:rPr lang="en-US" altLang="zh-CN" sz="3200" b="0" dirty="0">
                <a:latin typeface="Arial" charset="0"/>
                <a:cs typeface="+mn-cs"/>
              </a:rPr>
              <a:t>responsible</a:t>
            </a:r>
            <a:r>
              <a:rPr lang="zh-CN" altLang="en-US" sz="3200" b="0" dirty="0">
                <a:latin typeface="Arial" charset="0"/>
                <a:cs typeface="+mn-cs"/>
              </a:rPr>
              <a:t> </a:t>
            </a:r>
            <a:r>
              <a:rPr lang="en-US" altLang="zh-CN" sz="3200" b="0" dirty="0">
                <a:latin typeface="Arial" charset="0"/>
                <a:cs typeface="+mn-cs"/>
              </a:rPr>
              <a:t>for</a:t>
            </a:r>
            <a:r>
              <a:rPr lang="zh-CN" altLang="en-US" sz="3200" b="0" dirty="0">
                <a:latin typeface="Arial" charset="0"/>
                <a:cs typeface="+mn-cs"/>
              </a:rPr>
              <a:t> </a:t>
            </a:r>
            <a:r>
              <a:rPr lang="en-US" altLang="zh-CN" sz="3200" b="0" dirty="0">
                <a:latin typeface="Arial" charset="0"/>
                <a:cs typeface="+mn-cs"/>
              </a:rPr>
              <a:t>generating</a:t>
            </a:r>
            <a:r>
              <a:rPr lang="zh-CN" altLang="en-US" sz="3200" b="0" dirty="0">
                <a:latin typeface="Arial" charset="0"/>
                <a:cs typeface="+mn-cs"/>
              </a:rPr>
              <a:t> </a:t>
            </a:r>
            <a:r>
              <a:rPr lang="en-US" altLang="zh-CN" sz="3200" b="0" dirty="0">
                <a:latin typeface="Arial" charset="0"/>
                <a:cs typeface="+mn-cs"/>
              </a:rPr>
              <a:t>a</a:t>
            </a:r>
            <a:r>
              <a:rPr lang="zh-CN" altLang="en-US" sz="3200" b="0" dirty="0">
                <a:latin typeface="Arial" charset="0"/>
                <a:cs typeface="+mn-cs"/>
              </a:rPr>
              <a:t> </a:t>
            </a:r>
            <a:r>
              <a:rPr lang="en-US" altLang="zh-CN" sz="3200" b="0" dirty="0">
                <a:latin typeface="Arial" charset="0"/>
                <a:cs typeface="+mn-cs"/>
              </a:rPr>
              <a:t>collection</a:t>
            </a:r>
            <a:r>
              <a:rPr lang="zh-CN" altLang="en-US" sz="3200" b="0" dirty="0">
                <a:latin typeface="Arial" charset="0"/>
                <a:cs typeface="+mn-cs"/>
              </a:rPr>
              <a:t> </a:t>
            </a:r>
            <a:r>
              <a:rPr lang="en-US" altLang="zh-CN" sz="3200" b="0" dirty="0">
                <a:latin typeface="Arial" charset="0"/>
                <a:cs typeface="+mn-cs"/>
              </a:rPr>
              <a:t>of</a:t>
            </a:r>
            <a:r>
              <a:rPr lang="zh-CN" altLang="en-US" sz="3200" b="0" dirty="0">
                <a:latin typeface="Arial" charset="0"/>
                <a:cs typeface="+mn-cs"/>
              </a:rPr>
              <a:t> </a:t>
            </a:r>
            <a:r>
              <a:rPr lang="en-US" altLang="zh-CN" sz="3200" b="0" dirty="0">
                <a:latin typeface="Arial" charset="0"/>
                <a:cs typeface="+mn-cs"/>
              </a:rPr>
              <a:t>documents</a:t>
            </a:r>
            <a:r>
              <a:rPr lang="zh-CN" altLang="en-US" sz="3200" b="0" dirty="0">
                <a:latin typeface="Arial" charset="0"/>
                <a:cs typeface="+mn-cs"/>
              </a:rPr>
              <a:t> </a:t>
            </a:r>
            <a:endParaRPr lang="en-US" sz="3200" b="0" dirty="0">
              <a:latin typeface="Arial" charset="0"/>
              <a:cs typeface="+mn-cs"/>
            </a:endParaRPr>
          </a:p>
        </p:txBody>
      </p:sp>
    </p:spTree>
    <p:extLst>
      <p:ext uri="{BB962C8B-B14F-4D97-AF65-F5344CB8AC3E}">
        <p14:creationId xmlns:p14="http://schemas.microsoft.com/office/powerpoint/2010/main" val="493961929"/>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70</a:t>
            </a:fld>
            <a:endParaRPr sz="984">
              <a:solidFill>
                <a:srgbClr val="BC0031"/>
              </a:solidFill>
            </a:endParaRPr>
          </a:p>
        </p:txBody>
      </p:sp>
      <p:sp>
        <p:nvSpPr>
          <p:cNvPr id="247" name="Shape 247"/>
          <p:cNvSpPr>
            <a:spLocks noGrp="1"/>
          </p:cNvSpPr>
          <p:nvPr>
            <p:ph type="title"/>
          </p:nvPr>
        </p:nvSpPr>
        <p:spPr>
          <a:prstGeom prst="rect">
            <a:avLst/>
          </a:prstGeom>
        </p:spPr>
        <p:txBody>
          <a:bodyPr/>
          <a:lstStyle/>
          <a:p>
            <a:pPr lvl="0">
              <a:defRPr sz="1800" b="0"/>
            </a:pPr>
            <a:r>
              <a:rPr sz="2953" b="1"/>
              <a:t>Topic models for query expansion</a:t>
            </a:r>
          </a:p>
        </p:txBody>
      </p:sp>
      <p:sp>
        <p:nvSpPr>
          <p:cNvPr id="248" name="Shape 248"/>
          <p:cNvSpPr>
            <a:spLocks noGrp="1"/>
          </p:cNvSpPr>
          <p:nvPr>
            <p:ph type="body" idx="1"/>
          </p:nvPr>
        </p:nvSpPr>
        <p:spPr>
          <a:prstGeom prst="rect">
            <a:avLst/>
          </a:prstGeom>
        </p:spPr>
        <p:txBody>
          <a:bodyPr/>
          <a:lstStyle/>
          <a:p>
            <a:pPr lvl="0">
              <a:defRPr sz="1800"/>
            </a:pPr>
            <a:r>
              <a:rPr sz="2531"/>
              <a:t>Method</a:t>
            </a:r>
          </a:p>
          <a:p>
            <a:pPr lvl="0">
              <a:defRPr sz="1800"/>
            </a:pPr>
            <a:r>
              <a:rPr sz="2531"/>
              <a:t>Experiments</a:t>
            </a:r>
          </a:p>
          <a:p>
            <a:pPr lvl="0">
              <a:defRPr sz="1800"/>
            </a:pPr>
            <a:r>
              <a:rPr sz="2531">
                <a:solidFill>
                  <a:srgbClr val="FF2600"/>
                </a:solidFill>
              </a:rPr>
              <a:t>Conclusion</a:t>
            </a:r>
          </a:p>
        </p:txBody>
      </p:sp>
    </p:spTree>
    <p:extLst>
      <p:ext uri="{BB962C8B-B14F-4D97-AF65-F5344CB8AC3E}">
        <p14:creationId xmlns:p14="http://schemas.microsoft.com/office/powerpoint/2010/main" val="8630179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71</a:t>
            </a:fld>
            <a:endParaRPr sz="984">
              <a:solidFill>
                <a:srgbClr val="BC0031"/>
              </a:solidFill>
            </a:endParaRPr>
          </a:p>
        </p:txBody>
      </p:sp>
      <p:sp>
        <p:nvSpPr>
          <p:cNvPr id="251" name="Shape 251"/>
          <p:cNvSpPr>
            <a:spLocks noGrp="1"/>
          </p:cNvSpPr>
          <p:nvPr>
            <p:ph type="body" idx="1"/>
          </p:nvPr>
        </p:nvSpPr>
        <p:spPr>
          <a:prstGeom prst="rect">
            <a:avLst/>
          </a:prstGeom>
        </p:spPr>
        <p:txBody>
          <a:bodyPr/>
          <a:lstStyle/>
          <a:p>
            <a:pPr lvl="0">
              <a:defRPr sz="1800"/>
            </a:pPr>
            <a:r>
              <a:rPr sz="2531"/>
              <a:t>Topics discovered in the query related feedback documents can help retrieval</a:t>
            </a:r>
          </a:p>
          <a:p>
            <a:pPr lvl="0">
              <a:defRPr sz="1800"/>
            </a:pPr>
            <a:endParaRPr sz="2531"/>
          </a:p>
          <a:p>
            <a:pPr lvl="0">
              <a:defRPr sz="1800"/>
            </a:pPr>
            <a:r>
              <a:rPr sz="2531"/>
              <a:t>Topic-based methods using these query related topics for retrieval are sensitive to parameters</a:t>
            </a:r>
          </a:p>
          <a:p>
            <a:pPr lvl="0">
              <a:defRPr sz="1800"/>
            </a:pPr>
            <a:endParaRPr sz="2531"/>
          </a:p>
          <a:p>
            <a:pPr lvl="0">
              <a:defRPr sz="1800"/>
            </a:pPr>
            <a:r>
              <a:rPr sz="2531"/>
              <a:t>method that combines RM successfully improves some queries’ results</a:t>
            </a:r>
          </a:p>
        </p:txBody>
      </p:sp>
      <p:sp>
        <p:nvSpPr>
          <p:cNvPr id="252" name="Shape 252"/>
          <p:cNvSpPr>
            <a:spLocks noGrp="1"/>
          </p:cNvSpPr>
          <p:nvPr>
            <p:ph type="title"/>
          </p:nvPr>
        </p:nvSpPr>
        <p:spPr>
          <a:prstGeom prst="rect">
            <a:avLst/>
          </a:prstGeom>
        </p:spPr>
        <p:txBody>
          <a:bodyPr/>
          <a:lstStyle/>
          <a:p>
            <a:pPr lvl="0">
              <a:defRPr sz="1800" b="0"/>
            </a:pPr>
            <a:r>
              <a:rPr sz="2953" b="1"/>
              <a:t>Topic models for query expansion</a:t>
            </a:r>
          </a:p>
        </p:txBody>
      </p:sp>
    </p:spTree>
    <p:extLst>
      <p:ext uri="{BB962C8B-B14F-4D97-AF65-F5344CB8AC3E}">
        <p14:creationId xmlns:p14="http://schemas.microsoft.com/office/powerpoint/2010/main" val="63784809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72</a:t>
            </a:fld>
            <a:endParaRPr sz="984">
              <a:solidFill>
                <a:srgbClr val="BC0031"/>
              </a:solidFill>
            </a:endParaRPr>
          </a:p>
        </p:txBody>
      </p:sp>
      <p:sp>
        <p:nvSpPr>
          <p:cNvPr id="255" name="Shape 255"/>
          <p:cNvSpPr>
            <a:spLocks noGrp="1"/>
          </p:cNvSpPr>
          <p:nvPr>
            <p:ph type="title"/>
          </p:nvPr>
        </p:nvSpPr>
        <p:spPr>
          <a:prstGeom prst="rect">
            <a:avLst/>
          </a:prstGeom>
        </p:spPr>
        <p:txBody>
          <a:bodyPr/>
          <a:lstStyle/>
          <a:p>
            <a:pPr lvl="0">
              <a:defRPr sz="1800" b="0"/>
            </a:pPr>
            <a:r>
              <a:rPr sz="2953" b="1"/>
              <a:t>Outline</a:t>
            </a:r>
          </a:p>
        </p:txBody>
      </p:sp>
      <p:sp>
        <p:nvSpPr>
          <p:cNvPr id="256" name="Shape 256"/>
          <p:cNvSpPr>
            <a:spLocks noGrp="1"/>
          </p:cNvSpPr>
          <p:nvPr>
            <p:ph type="body" idx="1"/>
          </p:nvPr>
        </p:nvSpPr>
        <p:spPr>
          <a:prstGeom prst="rect">
            <a:avLst/>
          </a:prstGeom>
        </p:spPr>
        <p:txBody>
          <a:bodyPr/>
          <a:lstStyle/>
          <a:p>
            <a:pPr lvl="0">
              <a:defRPr sz="1800"/>
            </a:pPr>
            <a:r>
              <a:rPr sz="2531"/>
              <a:t>Review of topic models</a:t>
            </a:r>
          </a:p>
          <a:p>
            <a:pPr lvl="0">
              <a:defRPr sz="1800"/>
            </a:pPr>
            <a:r>
              <a:rPr sz="2531"/>
              <a:t>Topic models for IR</a:t>
            </a:r>
          </a:p>
          <a:p>
            <a:pPr lvl="0">
              <a:defRPr sz="1800"/>
            </a:pPr>
            <a:r>
              <a:rPr sz="2531">
                <a:solidFill>
                  <a:srgbClr val="FF2600"/>
                </a:solidFill>
              </a:rPr>
              <a:t>Other applications of topic models</a:t>
            </a:r>
          </a:p>
          <a:p>
            <a:pPr lvl="0">
              <a:defRPr sz="1800"/>
            </a:pPr>
            <a:r>
              <a:rPr sz="2531"/>
              <a:t>Conclusion &amp; outlook</a:t>
            </a:r>
          </a:p>
        </p:txBody>
      </p:sp>
    </p:spTree>
    <p:extLst>
      <p:ext uri="{BB962C8B-B14F-4D97-AF65-F5344CB8AC3E}">
        <p14:creationId xmlns:p14="http://schemas.microsoft.com/office/powerpoint/2010/main" val="7453322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73</a:t>
            </a:fld>
            <a:endParaRPr sz="984">
              <a:solidFill>
                <a:srgbClr val="BC0031"/>
              </a:solidFill>
            </a:endParaRPr>
          </a:p>
        </p:txBody>
      </p:sp>
      <p:sp>
        <p:nvSpPr>
          <p:cNvPr id="259" name="Shape 259"/>
          <p:cNvSpPr>
            <a:spLocks noGrp="1"/>
          </p:cNvSpPr>
          <p:nvPr>
            <p:ph type="title"/>
          </p:nvPr>
        </p:nvSpPr>
        <p:spPr>
          <a:prstGeom prst="rect">
            <a:avLst/>
          </a:prstGeom>
        </p:spPr>
        <p:txBody>
          <a:bodyPr/>
          <a:lstStyle/>
          <a:p>
            <a:pPr lvl="0">
              <a:defRPr sz="1800" b="0"/>
            </a:pPr>
            <a:r>
              <a:rPr sz="2953" b="1"/>
              <a:t>Topic models in social text streams</a:t>
            </a:r>
          </a:p>
        </p:txBody>
      </p:sp>
      <p:sp>
        <p:nvSpPr>
          <p:cNvPr id="260" name="Shape 260"/>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t>User behavior modeling on Twitter</a:t>
            </a:r>
          </a:p>
        </p:txBody>
      </p:sp>
    </p:spTree>
    <p:extLst>
      <p:ext uri="{BB962C8B-B14F-4D97-AF65-F5344CB8AC3E}">
        <p14:creationId xmlns:p14="http://schemas.microsoft.com/office/powerpoint/2010/main" val="69697998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74</a:t>
            </a:fld>
            <a:endParaRPr sz="984">
              <a:solidFill>
                <a:srgbClr val="BC0031"/>
              </a:solidFill>
            </a:endParaRPr>
          </a:p>
        </p:txBody>
      </p:sp>
      <p:sp>
        <p:nvSpPr>
          <p:cNvPr id="263" name="Shape 263"/>
          <p:cNvSpPr>
            <a:spLocks noGrp="1"/>
          </p:cNvSpPr>
          <p:nvPr>
            <p:ph type="title"/>
          </p:nvPr>
        </p:nvSpPr>
        <p:spPr>
          <a:prstGeom prst="rect">
            <a:avLst/>
          </a:prstGeom>
        </p:spPr>
        <p:txBody>
          <a:bodyPr/>
          <a:lstStyle/>
          <a:p>
            <a:pPr lvl="0">
              <a:defRPr sz="1800" b="0"/>
            </a:pPr>
            <a:r>
              <a:rPr sz="2953" b="1"/>
              <a:t>Topic modeling in social text streams</a:t>
            </a:r>
          </a:p>
        </p:txBody>
      </p:sp>
      <p:sp>
        <p:nvSpPr>
          <p:cNvPr id="264" name="Shape 264"/>
          <p:cNvSpPr>
            <a:spLocks noGrp="1"/>
          </p:cNvSpPr>
          <p:nvPr>
            <p:ph type="body" idx="1"/>
          </p:nvPr>
        </p:nvSpPr>
        <p:spPr>
          <a:prstGeom prst="rect">
            <a:avLst/>
          </a:prstGeom>
        </p:spPr>
        <p:txBody>
          <a:bodyPr/>
          <a:lstStyle/>
          <a:p>
            <a:pPr lvl="0">
              <a:defRPr sz="1800"/>
            </a:pPr>
            <a:r>
              <a:rPr sz="2531">
                <a:solidFill>
                  <a:srgbClr val="FF2600"/>
                </a:solidFill>
              </a:rPr>
              <a:t>Dynamic topic modeling on social streams</a:t>
            </a:r>
          </a:p>
          <a:p>
            <a:pPr lvl="0">
              <a:defRPr sz="1800"/>
            </a:pPr>
            <a:r>
              <a:rPr sz="2531"/>
              <a:t>User behavior modeling on Twitter</a:t>
            </a:r>
          </a:p>
          <a:p>
            <a:pPr lvl="0">
              <a:defRPr sz="1800"/>
            </a:pPr>
            <a:r>
              <a:rPr sz="2531"/>
              <a:t>Personalize web search</a:t>
            </a:r>
          </a:p>
        </p:txBody>
      </p:sp>
    </p:spTree>
    <p:extLst>
      <p:ext uri="{BB962C8B-B14F-4D97-AF65-F5344CB8AC3E}">
        <p14:creationId xmlns:p14="http://schemas.microsoft.com/office/powerpoint/2010/main" val="176684757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75</a:t>
            </a:fld>
            <a:endParaRPr sz="984">
              <a:solidFill>
                <a:srgbClr val="BC0031"/>
              </a:solidFill>
            </a:endParaRPr>
          </a:p>
        </p:txBody>
      </p:sp>
      <p:sp>
        <p:nvSpPr>
          <p:cNvPr id="267" name="Shape 267"/>
          <p:cNvSpPr>
            <a:spLocks noGrp="1"/>
          </p:cNvSpPr>
          <p:nvPr>
            <p:ph type="title"/>
          </p:nvPr>
        </p:nvSpPr>
        <p:spPr>
          <a:prstGeom prst="rect">
            <a:avLst/>
          </a:prstGeom>
        </p:spPr>
        <p:txBody>
          <a:bodyPr/>
          <a:lstStyle/>
          <a:p>
            <a:pPr lvl="0">
              <a:defRPr sz="1800" b="0"/>
            </a:pPr>
            <a:r>
              <a:rPr sz="2953" b="1"/>
              <a:t>Dynamic topic modeling</a:t>
            </a:r>
          </a:p>
        </p:txBody>
      </p:sp>
      <p:sp>
        <p:nvSpPr>
          <p:cNvPr id="268" name="Shape 268"/>
          <p:cNvSpPr>
            <a:spLocks noGrp="1"/>
          </p:cNvSpPr>
          <p:nvPr>
            <p:ph type="body" idx="1"/>
          </p:nvPr>
        </p:nvSpPr>
        <p:spPr>
          <a:xfrm>
            <a:off x="685800" y="2514600"/>
            <a:ext cx="7391401" cy="3733800"/>
          </a:xfrm>
          <a:prstGeom prst="rect">
            <a:avLst/>
          </a:prstGeom>
        </p:spPr>
        <p:txBody>
          <a:bodyPr/>
          <a:lstStyle/>
          <a:p>
            <a:pPr lvl="0">
              <a:defRPr sz="1800"/>
            </a:pPr>
            <a:endParaRPr sz="2531"/>
          </a:p>
          <a:p>
            <a:pPr lvl="0">
              <a:defRPr sz="1800"/>
            </a:pPr>
            <a:r>
              <a:rPr sz="2531"/>
              <a:t>Input data: </a:t>
            </a:r>
          </a:p>
          <a:p>
            <a:pPr marL="655278" lvl="1" indent="-333821">
              <a:buChar char="Ò"/>
              <a:defRPr sz="1800"/>
            </a:pPr>
            <a:endParaRPr sz="2531"/>
          </a:p>
          <a:p>
            <a:pPr lvl="0">
              <a:defRPr sz="1800"/>
            </a:pPr>
            <a:endParaRPr sz="2531"/>
          </a:p>
          <a:p>
            <a:pPr lvl="0">
              <a:defRPr sz="1800"/>
            </a:pPr>
            <a:endParaRPr sz="2531"/>
          </a:p>
          <a:p>
            <a:pPr lvl="0">
              <a:defRPr sz="1800"/>
            </a:pPr>
            <a:r>
              <a:rPr sz="2531"/>
              <a:t>Output:</a:t>
            </a:r>
          </a:p>
          <a:p>
            <a:pPr marL="0" lvl="1" indent="160729">
              <a:buNone/>
              <a:defRPr sz="1800"/>
            </a:pPr>
            <a:r>
              <a:rPr sz="2531"/>
              <a:t>topic distribution </a:t>
            </a:r>
            <a:r>
              <a:rPr sz="2531" i="1"/>
              <a:t>p(z|t)</a:t>
            </a:r>
            <a:r>
              <a:rPr sz="2531"/>
              <a:t> at each time period </a:t>
            </a:r>
            <a:r>
              <a:rPr sz="2531" i="1"/>
              <a:t>t</a:t>
            </a:r>
          </a:p>
        </p:txBody>
      </p:sp>
      <p:sp>
        <p:nvSpPr>
          <p:cNvPr id="269" name="Shape 269"/>
          <p:cNvSpPr/>
          <p:nvPr/>
        </p:nvSpPr>
        <p:spPr>
          <a:xfrm>
            <a:off x="753417" y="2103939"/>
            <a:ext cx="7637167" cy="892806"/>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defRPr sz="3700"/>
            </a:lvl1pPr>
          </a:lstStyle>
          <a:p>
            <a:pPr lvl="0">
              <a:defRPr sz="1800"/>
            </a:pPr>
            <a:r>
              <a:rPr sz="2601"/>
              <a:t>Social text streams: concept drifting phenomenon</a:t>
            </a:r>
          </a:p>
        </p:txBody>
      </p:sp>
      <p:sp>
        <p:nvSpPr>
          <p:cNvPr id="270" name="Shape 270"/>
          <p:cNvSpPr/>
          <p:nvPr/>
        </p:nvSpPr>
        <p:spPr>
          <a:xfrm>
            <a:off x="3271277" y="3384204"/>
            <a:ext cx="2018110" cy="446485"/>
          </a:xfrm>
          <a:prstGeom prst="rect">
            <a:avLst/>
          </a:prstGeom>
          <a:solidFill>
            <a:srgbClr val="FFFFFF"/>
          </a:solidFill>
          <a:ln w="25400">
            <a:solidFill>
              <a:srgbClr val="BBE0E3"/>
            </a:solidFill>
          </a:ln>
          <a:extLst>
            <a:ext uri="{C572A759-6A51-4108-AA02-DFA0A04FC94B}">
              <ma14:wrappingTextBoxFlag xmlns:ma14="http://schemas.microsoft.com/office/mac/drawingml/2011/main" xmlns="" val="1"/>
            </a:ext>
          </a:extLst>
        </p:spPr>
        <p:txBody>
          <a:bodyPr lIns="0" tIns="0" rIns="0" bIns="0"/>
          <a:lstStyle/>
          <a:p>
            <a:pPr lvl="0">
              <a:defRPr sz="1800"/>
            </a:pPr>
            <a:r>
              <a:rPr sz="1687"/>
              <a:t>input documents</a:t>
            </a:r>
          </a:p>
        </p:txBody>
      </p:sp>
      <p:sp>
        <p:nvSpPr>
          <p:cNvPr id="271" name="Shape 271"/>
          <p:cNvSpPr/>
          <p:nvPr/>
        </p:nvSpPr>
        <p:spPr>
          <a:xfrm>
            <a:off x="714375" y="4350111"/>
            <a:ext cx="7715251" cy="1"/>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2" name="Shape 272"/>
          <p:cNvSpPr/>
          <p:nvPr/>
        </p:nvSpPr>
        <p:spPr>
          <a:xfrm>
            <a:off x="4222288" y="3838793"/>
            <a:ext cx="1" cy="469282"/>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3" name="Shape 273"/>
          <p:cNvSpPr/>
          <p:nvPr/>
        </p:nvSpPr>
        <p:spPr>
          <a:xfrm>
            <a:off x="6352018" y="3384204"/>
            <a:ext cx="2018111" cy="446485"/>
          </a:xfrm>
          <a:prstGeom prst="rect">
            <a:avLst/>
          </a:prstGeom>
          <a:solidFill>
            <a:srgbClr val="FFFFFF"/>
          </a:solidFill>
          <a:ln w="25400">
            <a:solidFill>
              <a:srgbClr val="BBE0E3"/>
            </a:solidFill>
          </a:ln>
          <a:extLst>
            <a:ext uri="{C572A759-6A51-4108-AA02-DFA0A04FC94B}">
              <ma14:wrappingTextBoxFlag xmlns:ma14="http://schemas.microsoft.com/office/mac/drawingml/2011/main" xmlns="" val="1"/>
            </a:ext>
          </a:extLst>
        </p:spPr>
        <p:txBody>
          <a:bodyPr lIns="0" tIns="0" rIns="0" bIns="0"/>
          <a:lstStyle/>
          <a:p>
            <a:pPr lvl="0">
              <a:defRPr sz="1800"/>
            </a:pPr>
            <a:r>
              <a:rPr sz="1687"/>
              <a:t>input documents</a:t>
            </a:r>
          </a:p>
        </p:txBody>
      </p:sp>
      <p:sp>
        <p:nvSpPr>
          <p:cNvPr id="274" name="Shape 274"/>
          <p:cNvSpPr/>
          <p:nvPr/>
        </p:nvSpPr>
        <p:spPr>
          <a:xfrm>
            <a:off x="7303031" y="3838793"/>
            <a:ext cx="1" cy="469282"/>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5" name="Shape 275"/>
          <p:cNvSpPr/>
          <p:nvPr/>
        </p:nvSpPr>
        <p:spPr>
          <a:xfrm>
            <a:off x="1003136" y="3385428"/>
            <a:ext cx="2018110" cy="446485"/>
          </a:xfrm>
          <a:prstGeom prst="rect">
            <a:avLst/>
          </a:prstGeom>
          <a:solidFill>
            <a:srgbClr val="FFFFFF"/>
          </a:solidFill>
          <a:ln w="25400">
            <a:solidFill>
              <a:srgbClr val="BBE0E3"/>
            </a:solidFill>
          </a:ln>
          <a:extLst>
            <a:ext uri="{C572A759-6A51-4108-AA02-DFA0A04FC94B}">
              <ma14:wrappingTextBoxFlag xmlns:ma14="http://schemas.microsoft.com/office/mac/drawingml/2011/main" xmlns="" val="1"/>
            </a:ext>
          </a:extLst>
        </p:spPr>
        <p:txBody>
          <a:bodyPr lIns="0" tIns="0" rIns="0" bIns="0"/>
          <a:lstStyle/>
          <a:p>
            <a:pPr lvl="0">
              <a:defRPr sz="1800"/>
            </a:pPr>
            <a:r>
              <a:rPr sz="1687"/>
              <a:t>input documents</a:t>
            </a:r>
          </a:p>
        </p:txBody>
      </p:sp>
      <p:sp>
        <p:nvSpPr>
          <p:cNvPr id="276" name="Shape 276"/>
          <p:cNvSpPr/>
          <p:nvPr/>
        </p:nvSpPr>
        <p:spPr>
          <a:xfrm>
            <a:off x="1954148" y="3840016"/>
            <a:ext cx="1" cy="469283"/>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7" name="Shape 277"/>
          <p:cNvSpPr/>
          <p:nvPr/>
        </p:nvSpPr>
        <p:spPr>
          <a:xfrm>
            <a:off x="5414714" y="3440217"/>
            <a:ext cx="811978" cy="351954"/>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lvl="0">
              <a:defRPr sz="1800"/>
            </a:pPr>
            <a:r>
              <a:rPr sz="1687"/>
              <a:t>… …</a:t>
            </a:r>
          </a:p>
        </p:txBody>
      </p:sp>
      <p:pic>
        <p:nvPicPr>
          <p:cNvPr id="278" name="pasted-image.pdf"/>
          <p:cNvPicPr/>
          <p:nvPr/>
        </p:nvPicPr>
        <p:blipFill>
          <a:blip r:embed="rId2">
            <a:extLst/>
          </a:blip>
          <a:stretch>
            <a:fillRect/>
          </a:stretch>
        </p:blipFill>
        <p:spPr>
          <a:xfrm>
            <a:off x="1842527" y="4404628"/>
            <a:ext cx="223243" cy="258962"/>
          </a:xfrm>
          <a:prstGeom prst="rect">
            <a:avLst/>
          </a:prstGeom>
          <a:ln w="12700">
            <a:miter lim="400000"/>
          </a:ln>
        </p:spPr>
      </p:pic>
      <p:pic>
        <p:nvPicPr>
          <p:cNvPr id="279" name="pasted-image.pdf"/>
          <p:cNvPicPr/>
          <p:nvPr/>
        </p:nvPicPr>
        <p:blipFill>
          <a:blip r:embed="rId3">
            <a:extLst/>
          </a:blip>
          <a:stretch>
            <a:fillRect/>
          </a:stretch>
        </p:blipFill>
        <p:spPr>
          <a:xfrm>
            <a:off x="4164245" y="4399929"/>
            <a:ext cx="232173" cy="258962"/>
          </a:xfrm>
          <a:prstGeom prst="rect">
            <a:avLst/>
          </a:prstGeom>
          <a:ln w="12700">
            <a:miter lim="400000"/>
          </a:ln>
        </p:spPr>
      </p:pic>
      <p:pic>
        <p:nvPicPr>
          <p:cNvPr id="280" name="pasted-image.pdf"/>
          <p:cNvPicPr/>
          <p:nvPr/>
        </p:nvPicPr>
        <p:blipFill>
          <a:blip r:embed="rId4">
            <a:extLst/>
          </a:blip>
          <a:stretch>
            <a:fillRect/>
          </a:stretch>
        </p:blipFill>
        <p:spPr>
          <a:xfrm>
            <a:off x="7262847" y="4399929"/>
            <a:ext cx="196454" cy="258962"/>
          </a:xfrm>
          <a:prstGeom prst="rect">
            <a:avLst/>
          </a:prstGeom>
          <a:ln w="12700">
            <a:miter lim="400000"/>
          </a:ln>
        </p:spPr>
      </p:pic>
      <p:pic>
        <p:nvPicPr>
          <p:cNvPr id="281" name="pasted-image.pdf"/>
          <p:cNvPicPr/>
          <p:nvPr/>
        </p:nvPicPr>
        <p:blipFill>
          <a:blip r:embed="rId5">
            <a:extLst/>
          </a:blip>
          <a:stretch>
            <a:fillRect/>
          </a:stretch>
        </p:blipFill>
        <p:spPr>
          <a:xfrm>
            <a:off x="2661745" y="3493453"/>
            <a:ext cx="245169" cy="180958"/>
          </a:xfrm>
          <a:prstGeom prst="rect">
            <a:avLst/>
          </a:prstGeom>
          <a:ln w="12700">
            <a:miter lim="400000"/>
          </a:ln>
        </p:spPr>
      </p:pic>
      <p:pic>
        <p:nvPicPr>
          <p:cNvPr id="282" name="pasted-image.pdf"/>
          <p:cNvPicPr/>
          <p:nvPr/>
        </p:nvPicPr>
        <p:blipFill>
          <a:blip r:embed="rId6">
            <a:extLst/>
          </a:blip>
          <a:stretch>
            <a:fillRect/>
          </a:stretch>
        </p:blipFill>
        <p:spPr>
          <a:xfrm>
            <a:off x="4918317" y="3493453"/>
            <a:ext cx="251006" cy="180958"/>
          </a:xfrm>
          <a:prstGeom prst="rect">
            <a:avLst/>
          </a:prstGeom>
          <a:ln w="12700">
            <a:miter lim="400000"/>
          </a:ln>
        </p:spPr>
      </p:pic>
      <p:pic>
        <p:nvPicPr>
          <p:cNvPr id="283" name="pasted-image.pdf"/>
          <p:cNvPicPr/>
          <p:nvPr/>
        </p:nvPicPr>
        <p:blipFill>
          <a:blip r:embed="rId7">
            <a:extLst/>
          </a:blip>
          <a:stretch>
            <a:fillRect/>
          </a:stretch>
        </p:blipFill>
        <p:spPr>
          <a:xfrm>
            <a:off x="8007104" y="3499254"/>
            <a:ext cx="207597" cy="169355"/>
          </a:xfrm>
          <a:prstGeom prst="rect">
            <a:avLst/>
          </a:prstGeom>
          <a:ln w="12700">
            <a:miter lim="400000"/>
          </a:ln>
        </p:spPr>
      </p:pic>
    </p:spTree>
    <p:extLst>
      <p:ext uri="{BB962C8B-B14F-4D97-AF65-F5344CB8AC3E}">
        <p14:creationId xmlns:p14="http://schemas.microsoft.com/office/powerpoint/2010/main" val="337273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76</a:t>
            </a:fld>
            <a:endParaRPr sz="984">
              <a:solidFill>
                <a:srgbClr val="BC0031"/>
              </a:solidFill>
            </a:endParaRPr>
          </a:p>
        </p:txBody>
      </p:sp>
      <p:sp>
        <p:nvSpPr>
          <p:cNvPr id="286" name="Shape 286"/>
          <p:cNvSpPr>
            <a:spLocks noGrp="1"/>
          </p:cNvSpPr>
          <p:nvPr>
            <p:ph type="title"/>
          </p:nvPr>
        </p:nvSpPr>
        <p:spPr>
          <a:prstGeom prst="rect">
            <a:avLst/>
          </a:prstGeom>
        </p:spPr>
        <p:txBody>
          <a:bodyPr/>
          <a:lstStyle/>
          <a:p>
            <a:pPr lvl="0">
              <a:defRPr sz="1800" b="0"/>
            </a:pPr>
            <a:r>
              <a:rPr sz="2953" b="1"/>
              <a:t>Application: Hierarchical multi-label classification on social text streams</a:t>
            </a:r>
          </a:p>
        </p:txBody>
      </p:sp>
      <p:sp>
        <p:nvSpPr>
          <p:cNvPr id="287" name="Shape 287"/>
          <p:cNvSpPr/>
          <p:nvPr/>
        </p:nvSpPr>
        <p:spPr>
          <a:xfrm>
            <a:off x="518968" y="2370737"/>
            <a:ext cx="8106064" cy="1095408"/>
          </a:xfrm>
          <a:prstGeom prst="roundRect">
            <a:avLst>
              <a:gd name="adj" fmla="val 12228"/>
            </a:avLst>
          </a:prstGeom>
          <a:solidFill>
            <a:srgbClr val="FFFFFF"/>
          </a:solidFill>
          <a:ln w="25400">
            <a:solidFill>
              <a:srgbClr val="BBE0E3"/>
            </a:solidFill>
          </a:ln>
          <a:extLst>
            <a:ext uri="{C572A759-6A51-4108-AA02-DFA0A04FC94B}">
              <ma14:wrappingTextBoxFlag xmlns:ma14="http://schemas.microsoft.com/office/mac/drawingml/2011/main" xmlns="" val="1"/>
            </a:ext>
          </a:extLst>
        </p:spPr>
        <p:txBody>
          <a:bodyPr lIns="0" tIns="0" rIns="0" bIns="0"/>
          <a:lstStyle/>
          <a:p>
            <a:pPr lvl="0">
              <a:defRPr sz="1800"/>
            </a:pPr>
            <a:r>
              <a:rPr sz="1828"/>
              <a:t>Hierarchical multi-label classification</a:t>
            </a:r>
          </a:p>
          <a:p>
            <a:pPr marL="140990" indent="-140990">
              <a:buSzPct val="100000"/>
              <a:buChar char="•"/>
              <a:defRPr sz="1800"/>
            </a:pPr>
            <a:r>
              <a:rPr sz="1406"/>
              <a:t>learn a hypothesis function                         from training data                        to predict a </a:t>
            </a:r>
            <a:r>
              <a:rPr sz="1406" i="1"/>
              <a:t>y</a:t>
            </a:r>
            <a:r>
              <a:rPr sz="1406"/>
              <a:t> when given input document x</a:t>
            </a:r>
          </a:p>
          <a:p>
            <a:pPr marL="140990" indent="-140990">
              <a:buSzPct val="100000"/>
              <a:buChar char="•"/>
              <a:defRPr sz="1800"/>
            </a:pPr>
            <a:r>
              <a:rPr sz="1406"/>
              <a:t>Follow   -</a:t>
            </a:r>
            <a:r>
              <a:rPr sz="1406" i="1"/>
              <a:t>property</a:t>
            </a:r>
          </a:p>
        </p:txBody>
      </p:sp>
      <p:pic>
        <p:nvPicPr>
          <p:cNvPr id="288" name="pasted-image.pdf"/>
          <p:cNvPicPr/>
          <p:nvPr/>
        </p:nvPicPr>
        <p:blipFill>
          <a:blip r:embed="rId2">
            <a:extLst/>
          </a:blip>
          <a:stretch>
            <a:fillRect/>
          </a:stretch>
        </p:blipFill>
        <p:spPr>
          <a:xfrm>
            <a:off x="2867243" y="2680982"/>
            <a:ext cx="1158749" cy="216677"/>
          </a:xfrm>
          <a:prstGeom prst="rect">
            <a:avLst/>
          </a:prstGeom>
          <a:ln w="12700">
            <a:miter lim="400000"/>
          </a:ln>
        </p:spPr>
      </p:pic>
      <p:pic>
        <p:nvPicPr>
          <p:cNvPr id="289" name="pasted-image.pdf"/>
          <p:cNvPicPr/>
          <p:nvPr/>
        </p:nvPicPr>
        <p:blipFill>
          <a:blip r:embed="rId3">
            <a:extLst/>
          </a:blip>
          <a:stretch>
            <a:fillRect/>
          </a:stretch>
        </p:blipFill>
        <p:spPr>
          <a:xfrm>
            <a:off x="5481425" y="2679013"/>
            <a:ext cx="1118676" cy="234254"/>
          </a:xfrm>
          <a:prstGeom prst="rect">
            <a:avLst/>
          </a:prstGeom>
          <a:ln w="12700">
            <a:miter lim="400000"/>
          </a:ln>
        </p:spPr>
      </p:pic>
      <p:pic>
        <p:nvPicPr>
          <p:cNvPr id="290" name="pasted-image.pdf"/>
          <p:cNvPicPr/>
          <p:nvPr/>
        </p:nvPicPr>
        <p:blipFill>
          <a:blip r:embed="rId4">
            <a:extLst/>
          </a:blip>
          <a:stretch>
            <a:fillRect/>
          </a:stretch>
        </p:blipFill>
        <p:spPr>
          <a:xfrm>
            <a:off x="1256179" y="3149313"/>
            <a:ext cx="138786" cy="138786"/>
          </a:xfrm>
          <a:prstGeom prst="rect">
            <a:avLst/>
          </a:prstGeom>
          <a:ln w="12700">
            <a:miter lim="400000"/>
          </a:ln>
        </p:spPr>
      </p:pic>
      <p:sp>
        <p:nvSpPr>
          <p:cNvPr id="291" name="Shape 291"/>
          <p:cNvSpPr/>
          <p:nvPr/>
        </p:nvSpPr>
        <p:spPr>
          <a:xfrm>
            <a:off x="8001000" y="6324599"/>
            <a:ext cx="533400" cy="1514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400">
                <a:solidFill>
                  <a:srgbClr val="BC0031"/>
                </a:solidFill>
              </a:defRPr>
            </a:lvl1pPr>
          </a:lstStyle>
          <a:p>
            <a:pPr lvl="0">
              <a:defRPr sz="1800">
                <a:solidFill>
                  <a:srgbClr val="000000"/>
                </a:solidFill>
              </a:defRPr>
            </a:pPr>
            <a:r>
              <a:rPr sz="984"/>
              <a:t>￼</a:t>
            </a:r>
          </a:p>
        </p:txBody>
      </p:sp>
      <p:sp>
        <p:nvSpPr>
          <p:cNvPr id="292" name="Shape 292"/>
          <p:cNvSpPr/>
          <p:nvPr/>
        </p:nvSpPr>
        <p:spPr>
          <a:xfrm>
            <a:off x="681351" y="3578774"/>
            <a:ext cx="2997333" cy="1434237"/>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defRPr sz="3100"/>
            </a:lvl1pPr>
          </a:lstStyle>
          <a:p>
            <a:pPr lvl="0">
              <a:defRPr sz="1800"/>
            </a:pPr>
            <a:r>
              <a:rPr sz="2180"/>
              <a:t>some social texts streams belong to to hierarchical multiple labels</a:t>
            </a:r>
          </a:p>
        </p:txBody>
      </p:sp>
      <p:pic>
        <p:nvPicPr>
          <p:cNvPr id="293" name="w.pdf"/>
          <p:cNvPicPr/>
          <p:nvPr/>
        </p:nvPicPr>
        <p:blipFill>
          <a:blip r:embed="rId5">
            <a:extLst/>
          </a:blip>
          <a:stretch>
            <a:fillRect/>
          </a:stretch>
        </p:blipFill>
        <p:spPr>
          <a:xfrm>
            <a:off x="3763133" y="3540082"/>
            <a:ext cx="4185073" cy="2507356"/>
          </a:xfrm>
          <a:prstGeom prst="rect">
            <a:avLst/>
          </a:prstGeom>
          <a:ln w="12700">
            <a:miter lim="400000"/>
          </a:ln>
        </p:spPr>
      </p:pic>
    </p:spTree>
    <p:extLst>
      <p:ext uri="{BB962C8B-B14F-4D97-AF65-F5344CB8AC3E}">
        <p14:creationId xmlns:p14="http://schemas.microsoft.com/office/powerpoint/2010/main" val="85089828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77</a:t>
            </a:fld>
            <a:endParaRPr sz="984">
              <a:solidFill>
                <a:srgbClr val="BC0031"/>
              </a:solidFill>
            </a:endParaRPr>
          </a:p>
        </p:txBody>
      </p:sp>
      <p:sp>
        <p:nvSpPr>
          <p:cNvPr id="296" name="Shape 296"/>
          <p:cNvSpPr>
            <a:spLocks noGrp="1"/>
          </p:cNvSpPr>
          <p:nvPr>
            <p:ph type="title"/>
          </p:nvPr>
        </p:nvSpPr>
        <p:spPr>
          <a:prstGeom prst="rect">
            <a:avLst/>
          </a:prstGeom>
        </p:spPr>
        <p:txBody>
          <a:bodyPr/>
          <a:lstStyle/>
          <a:p>
            <a:pPr lvl="0">
              <a:defRPr sz="1800" b="0"/>
            </a:pPr>
            <a:r>
              <a:rPr sz="2953" b="1"/>
              <a:t>Hierarchical multi-label classification on social text streams</a:t>
            </a:r>
          </a:p>
        </p:txBody>
      </p:sp>
      <p:sp>
        <p:nvSpPr>
          <p:cNvPr id="297" name="Shape 297"/>
          <p:cNvSpPr>
            <a:spLocks noGrp="1"/>
          </p:cNvSpPr>
          <p:nvPr>
            <p:ph type="body" idx="1"/>
          </p:nvPr>
        </p:nvSpPr>
        <p:spPr>
          <a:xfrm>
            <a:off x="1054894" y="3641419"/>
            <a:ext cx="7391400" cy="1556362"/>
          </a:xfrm>
          <a:prstGeom prst="rect">
            <a:avLst/>
          </a:prstGeom>
        </p:spPr>
        <p:txBody>
          <a:bodyPr/>
          <a:lstStyle/>
          <a:p>
            <a:pPr lvl="0">
              <a:defRPr sz="1800"/>
            </a:pPr>
            <a:r>
              <a:rPr sz="2531"/>
              <a:t>Document expansion</a:t>
            </a:r>
          </a:p>
          <a:p>
            <a:pPr lvl="0">
              <a:defRPr sz="1800"/>
            </a:pPr>
            <a:r>
              <a:rPr sz="2531"/>
              <a:t>Dynamic topic modeling (DTMs, Blei et al 2006)</a:t>
            </a:r>
          </a:p>
          <a:p>
            <a:pPr lvl="0">
              <a:defRPr sz="1800"/>
            </a:pPr>
            <a:r>
              <a:rPr sz="2531"/>
              <a:t>Structural learning based text classification</a:t>
            </a:r>
          </a:p>
        </p:txBody>
      </p:sp>
      <p:sp>
        <p:nvSpPr>
          <p:cNvPr id="298" name="Shape 298"/>
          <p:cNvSpPr/>
          <p:nvPr/>
        </p:nvSpPr>
        <p:spPr>
          <a:xfrm>
            <a:off x="518968" y="2418019"/>
            <a:ext cx="8106064" cy="892969"/>
          </a:xfrm>
          <a:prstGeom prst="roundRect">
            <a:avLst>
              <a:gd name="adj" fmla="val 15000"/>
            </a:avLst>
          </a:prstGeom>
          <a:solidFill>
            <a:srgbClr val="FFFFFF"/>
          </a:solidFill>
          <a:ln w="25400">
            <a:solidFill>
              <a:srgbClr val="BBE0E3"/>
            </a:solidFill>
          </a:ln>
          <a:extLst>
            <a:ext uri="{C572A759-6A51-4108-AA02-DFA0A04FC94B}">
              <ma14:wrappingTextBoxFlag xmlns:ma14="http://schemas.microsoft.com/office/mac/drawingml/2011/main" xmlns="" val="1"/>
            </a:ext>
          </a:extLst>
        </p:spPr>
        <p:txBody>
          <a:bodyPr lIns="0" tIns="0" rIns="0" bIns="0"/>
          <a:lstStyle/>
          <a:p>
            <a:pPr lvl="0">
              <a:defRPr sz="1800"/>
            </a:pPr>
            <a:r>
              <a:rPr sz="1828"/>
              <a:t>Hierarchical multi-label classification for short documents in social streams</a:t>
            </a:r>
          </a:p>
          <a:p>
            <a:pPr marL="126891" indent="-126891">
              <a:buSzPct val="100000"/>
              <a:buChar char="•"/>
              <a:defRPr sz="1800"/>
            </a:pPr>
            <a:r>
              <a:rPr sz="1266"/>
              <a:t>Learn from previous time periods, and predict an output when a new document arrives</a:t>
            </a:r>
          </a:p>
          <a:p>
            <a:pPr marL="126891" indent="-126891">
              <a:buSzPct val="100000"/>
              <a:buChar char="•"/>
              <a:defRPr sz="1800"/>
            </a:pPr>
            <a:r>
              <a:rPr sz="1266"/>
              <a:t>Concept drift phenomenon </a:t>
            </a:r>
          </a:p>
        </p:txBody>
      </p:sp>
    </p:spTree>
    <p:extLst>
      <p:ext uri="{BB962C8B-B14F-4D97-AF65-F5344CB8AC3E}">
        <p14:creationId xmlns:p14="http://schemas.microsoft.com/office/powerpoint/2010/main" val="95392104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78</a:t>
            </a:fld>
            <a:endParaRPr sz="984">
              <a:solidFill>
                <a:srgbClr val="BC0031"/>
              </a:solidFill>
            </a:endParaRPr>
          </a:p>
        </p:txBody>
      </p:sp>
      <p:sp>
        <p:nvSpPr>
          <p:cNvPr id="301" name="Shape 301"/>
          <p:cNvSpPr>
            <a:spLocks noGrp="1"/>
          </p:cNvSpPr>
          <p:nvPr>
            <p:ph type="title"/>
          </p:nvPr>
        </p:nvSpPr>
        <p:spPr>
          <a:prstGeom prst="rect">
            <a:avLst/>
          </a:prstGeom>
        </p:spPr>
        <p:txBody>
          <a:bodyPr/>
          <a:lstStyle/>
          <a:p>
            <a:pPr lvl="0">
              <a:defRPr sz="1800" b="0"/>
            </a:pPr>
            <a:r>
              <a:rPr sz="2953" b="1"/>
              <a:t>Experimental setup</a:t>
            </a:r>
          </a:p>
        </p:txBody>
      </p:sp>
      <p:sp>
        <p:nvSpPr>
          <p:cNvPr id="302" name="Shape 302"/>
          <p:cNvSpPr>
            <a:spLocks noGrp="1"/>
          </p:cNvSpPr>
          <p:nvPr>
            <p:ph type="body" idx="1"/>
          </p:nvPr>
        </p:nvSpPr>
        <p:spPr>
          <a:xfrm>
            <a:off x="685799" y="2514600"/>
            <a:ext cx="7891464" cy="4343401"/>
          </a:xfrm>
          <a:prstGeom prst="rect">
            <a:avLst/>
          </a:prstGeom>
        </p:spPr>
        <p:txBody>
          <a:bodyPr/>
          <a:lstStyle/>
          <a:p>
            <a:pPr lvl="0">
              <a:defRPr sz="1800"/>
            </a:pPr>
            <a:r>
              <a:rPr sz="2531"/>
              <a:t>Dataset</a:t>
            </a:r>
          </a:p>
          <a:p>
            <a:pPr marL="521663" lvl="1" indent="-253782">
              <a:buSzPct val="100000"/>
              <a:buFontTx/>
              <a:buChar char="•"/>
              <a:defRPr sz="1800"/>
            </a:pPr>
            <a:r>
              <a:rPr sz="2531"/>
              <a:t>tweets related to a transportation company</a:t>
            </a:r>
          </a:p>
          <a:p>
            <a:pPr marL="521663" lvl="1" indent="-253782">
              <a:buSzPct val="100000"/>
              <a:buFontTx/>
              <a:buChar char="•"/>
              <a:defRPr sz="1800"/>
            </a:pPr>
            <a:r>
              <a:rPr sz="2531"/>
              <a:t>from 18th January 2010 to 5th June 2012</a:t>
            </a:r>
          </a:p>
          <a:p>
            <a:pPr marL="521663" lvl="1" indent="-253782">
              <a:buSzPct val="100000"/>
              <a:buFontTx/>
              <a:buChar char="•"/>
              <a:defRPr sz="1800"/>
            </a:pPr>
            <a:r>
              <a:rPr sz="2531"/>
              <a:t>145,692 tweets posted by 77,161 Twitter users</a:t>
            </a:r>
          </a:p>
          <a:p>
            <a:pPr marL="521663" lvl="1" indent="-253782">
              <a:buSzPct val="100000"/>
              <a:buFontTx/>
              <a:buChar char="•"/>
              <a:defRPr sz="1800"/>
            </a:pPr>
            <a:r>
              <a:rPr sz="2531"/>
              <a:t>annotations 493 nodes in 13 subsets</a:t>
            </a:r>
          </a:p>
        </p:txBody>
      </p:sp>
    </p:spTree>
    <p:extLst>
      <p:ext uri="{BB962C8B-B14F-4D97-AF65-F5344CB8AC3E}">
        <p14:creationId xmlns:p14="http://schemas.microsoft.com/office/powerpoint/2010/main" val="158554484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79</a:t>
            </a:fld>
            <a:endParaRPr sz="984">
              <a:solidFill>
                <a:srgbClr val="BC0031"/>
              </a:solidFill>
            </a:endParaRPr>
          </a:p>
        </p:txBody>
      </p:sp>
      <p:sp>
        <p:nvSpPr>
          <p:cNvPr id="305" name="Shape 305"/>
          <p:cNvSpPr>
            <a:spLocks noGrp="1"/>
          </p:cNvSpPr>
          <p:nvPr>
            <p:ph type="title"/>
          </p:nvPr>
        </p:nvSpPr>
        <p:spPr>
          <a:prstGeom prst="rect">
            <a:avLst/>
          </a:prstGeom>
        </p:spPr>
        <p:txBody>
          <a:bodyPr/>
          <a:lstStyle/>
          <a:p>
            <a:pPr lvl="0">
              <a:defRPr sz="1800" b="0"/>
            </a:pPr>
            <a:r>
              <a:rPr sz="2953" b="1"/>
              <a:t>Time-aware topic extraction (1)</a:t>
            </a:r>
          </a:p>
        </p:txBody>
      </p:sp>
      <p:pic>
        <p:nvPicPr>
          <p:cNvPr id="306" name="test_vsd.pdf"/>
          <p:cNvPicPr/>
          <p:nvPr/>
        </p:nvPicPr>
        <p:blipFill>
          <a:blip r:embed="rId2">
            <a:extLst/>
          </a:blip>
          <a:stretch>
            <a:fillRect/>
          </a:stretch>
        </p:blipFill>
        <p:spPr>
          <a:xfrm>
            <a:off x="732235" y="2339578"/>
            <a:ext cx="7679531" cy="2494295"/>
          </a:xfrm>
          <a:prstGeom prst="rect">
            <a:avLst/>
          </a:prstGeom>
          <a:ln w="12700">
            <a:miter lim="400000"/>
          </a:ln>
        </p:spPr>
      </p:pic>
    </p:spTree>
    <p:extLst>
      <p:ext uri="{BB962C8B-B14F-4D97-AF65-F5344CB8AC3E}">
        <p14:creationId xmlns:p14="http://schemas.microsoft.com/office/powerpoint/2010/main" val="1276510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altLang="zh-CN" sz="4000" dirty="0">
                <a:solidFill>
                  <a:schemeClr val="tx1"/>
                </a:solidFill>
                <a:latin typeface="Arial" pitchFamily="34" charset="0"/>
                <a:cs typeface="Arial" pitchFamily="34" charset="0"/>
              </a:rPr>
              <a:t>Useful</a:t>
            </a:r>
            <a:r>
              <a:rPr lang="zh-CN" altLang="en-US" sz="4000" dirty="0">
                <a:solidFill>
                  <a:schemeClr val="tx1"/>
                </a:solidFill>
                <a:latin typeface="Arial" pitchFamily="34" charset="0"/>
                <a:cs typeface="Arial" pitchFamily="34" charset="0"/>
              </a:rPr>
              <a:t> </a:t>
            </a:r>
            <a:r>
              <a:rPr lang="en-US" altLang="zh-CN" sz="4000" dirty="0">
                <a:solidFill>
                  <a:schemeClr val="tx1"/>
                </a:solidFill>
                <a:latin typeface="Arial" pitchFamily="34" charset="0"/>
                <a:cs typeface="Arial" pitchFamily="34" charset="0"/>
              </a:rPr>
              <a:t>Distributions</a:t>
            </a:r>
            <a:endParaRPr lang="en-US" sz="4000" dirty="0">
              <a:solidFill>
                <a:schemeClr val="tx1"/>
              </a:solidFill>
              <a:latin typeface="Arial" pitchFamily="34" charset="0"/>
              <a:cs typeface="Arial" pitchFamily="34" charset="0"/>
            </a:endParaRPr>
          </a:p>
        </p:txBody>
      </p:sp>
      <p:sp>
        <p:nvSpPr>
          <p:cNvPr id="11" name="Rectangle 10"/>
          <p:cNvSpPr/>
          <p:nvPr/>
        </p:nvSpPr>
        <p:spPr>
          <a:xfrm>
            <a:off x="0" y="1290935"/>
            <a:ext cx="9220200" cy="461665"/>
          </a:xfrm>
          <a:prstGeom prst="rect">
            <a:avLst/>
          </a:prstGeom>
        </p:spPr>
        <p:txBody>
          <a:bodyPr wrap="square">
            <a:spAutoFit/>
          </a:bodyPr>
          <a:lstStyle/>
          <a:p>
            <a:pPr eaLnBrk="0" hangingPunct="0">
              <a:spcBef>
                <a:spcPts val="600"/>
              </a:spcBef>
              <a:spcAft>
                <a:spcPts val="600"/>
              </a:spcAft>
              <a:defRPr/>
            </a:pPr>
            <a:r>
              <a:rPr lang="en-US" altLang="zh-CN" sz="2400" b="0" dirty="0">
                <a:solidFill>
                  <a:srgbClr val="000000"/>
                </a:solidFill>
                <a:latin typeface="Arial" charset="0"/>
                <a:cs typeface="+mn-cs"/>
              </a:rPr>
              <a:t>Modeling</a:t>
            </a:r>
            <a:r>
              <a:rPr lang="zh-CN" altLang="en-US" sz="2400" b="0" dirty="0">
                <a:solidFill>
                  <a:srgbClr val="000000"/>
                </a:solidFill>
                <a:latin typeface="Arial" charset="0"/>
                <a:cs typeface="+mn-cs"/>
              </a:rPr>
              <a:t> </a:t>
            </a:r>
            <a:r>
              <a:rPr lang="en-US" altLang="zh-CN" sz="2400" b="0" dirty="0">
                <a:solidFill>
                  <a:srgbClr val="000000"/>
                </a:solidFill>
                <a:latin typeface="Arial" charset="0"/>
                <a:cs typeface="+mn-cs"/>
              </a:rPr>
              <a:t>the probability of counts for rolling a </a:t>
            </a:r>
            <a:r>
              <a:rPr lang="en-US" altLang="zh-CN" sz="2400" dirty="0">
                <a:solidFill>
                  <a:srgbClr val="000000"/>
                </a:solidFill>
                <a:latin typeface="Arial" charset="0"/>
                <a:cs typeface="+mn-cs"/>
              </a:rPr>
              <a:t>k</a:t>
            </a:r>
            <a:r>
              <a:rPr lang="en-US" altLang="zh-CN" sz="2400" b="0" dirty="0">
                <a:solidFill>
                  <a:srgbClr val="000000"/>
                </a:solidFill>
                <a:latin typeface="Arial" charset="0"/>
                <a:cs typeface="+mn-cs"/>
              </a:rPr>
              <a:t>-sided dice </a:t>
            </a:r>
            <a:r>
              <a:rPr lang="en-US" altLang="zh-CN" sz="2400" dirty="0">
                <a:solidFill>
                  <a:srgbClr val="000000"/>
                </a:solidFill>
                <a:latin typeface="Arial" charset="0"/>
                <a:cs typeface="+mn-cs"/>
              </a:rPr>
              <a:t>n</a:t>
            </a:r>
            <a:r>
              <a:rPr lang="en-US" altLang="zh-CN" sz="2400" b="0" dirty="0">
                <a:solidFill>
                  <a:srgbClr val="000000"/>
                </a:solidFill>
                <a:latin typeface="Arial" charset="0"/>
                <a:cs typeface="+mn-cs"/>
              </a:rPr>
              <a:t> times.</a:t>
            </a:r>
            <a:endParaRPr lang="en-US" sz="2400" b="0" dirty="0">
              <a:solidFill>
                <a:srgbClr val="000000"/>
              </a:solidFill>
              <a:latin typeface="Arial"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590671584"/>
              </p:ext>
            </p:extLst>
          </p:nvPr>
        </p:nvGraphicFramePr>
        <p:xfrm>
          <a:off x="838200" y="1905000"/>
          <a:ext cx="8001000" cy="2494901"/>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99069">
                <a:tc>
                  <a:txBody>
                    <a:bodyPr/>
                    <a:lstStyle/>
                    <a:p>
                      <a:r>
                        <a:rPr lang="en-US" altLang="zh-CN" sz="2400" dirty="0">
                          <a:solidFill>
                            <a:srgbClr val="000000"/>
                          </a:solidFill>
                        </a:rPr>
                        <a:t>k</a:t>
                      </a:r>
                      <a:r>
                        <a:rPr lang="zh-CN" altLang="en-US" sz="2400" dirty="0">
                          <a:solidFill>
                            <a:srgbClr val="000000"/>
                          </a:solidFill>
                        </a:rPr>
                        <a:t> </a:t>
                      </a:r>
                      <a:r>
                        <a:rPr lang="en-US" altLang="zh-CN" sz="2400" dirty="0">
                          <a:solidFill>
                            <a:srgbClr val="000000"/>
                          </a:solidFill>
                        </a:rPr>
                        <a:t>exclusive</a:t>
                      </a:r>
                      <a:r>
                        <a:rPr lang="zh-CN" altLang="en-US" sz="2400" dirty="0">
                          <a:solidFill>
                            <a:srgbClr val="000000"/>
                          </a:solidFill>
                        </a:rPr>
                        <a:t> </a:t>
                      </a:r>
                      <a:r>
                        <a:rPr lang="en-US" altLang="zh-CN" sz="2400" dirty="0">
                          <a:solidFill>
                            <a:srgbClr val="000000"/>
                          </a:solidFill>
                        </a:rPr>
                        <a:t>outcomes</a:t>
                      </a:r>
                      <a:endParaRPr lang="en-US" sz="2400" dirty="0">
                        <a:solidFill>
                          <a:srgbClr val="000000"/>
                        </a:solidFill>
                      </a:endParaRPr>
                    </a:p>
                  </a:txBody>
                  <a:tcPr/>
                </a:tc>
                <a:tc>
                  <a:txBody>
                    <a:bodyPr/>
                    <a:lstStyle/>
                    <a:p>
                      <a:r>
                        <a:rPr lang="en-US" altLang="zh-CN" sz="2400" dirty="0">
                          <a:solidFill>
                            <a:srgbClr val="000000"/>
                          </a:solidFill>
                        </a:rPr>
                        <a:t>k=2</a:t>
                      </a:r>
                      <a:endParaRPr lang="en-US" sz="2400" dirty="0"/>
                    </a:p>
                  </a:txBody>
                  <a:tcPr/>
                </a:tc>
                <a:tc>
                  <a:txBody>
                    <a:bodyPr/>
                    <a:lstStyle/>
                    <a:p>
                      <a:r>
                        <a:rPr lang="en-US" altLang="zh-CN" sz="2400" b="1" dirty="0">
                          <a:solidFill>
                            <a:schemeClr val="tx1"/>
                          </a:solidFill>
                        </a:rPr>
                        <a:t>k&gt;2</a:t>
                      </a:r>
                      <a:endParaRPr lang="en-US" sz="2400" b="1" dirty="0">
                        <a:solidFill>
                          <a:schemeClr val="tx1"/>
                        </a:solidFill>
                      </a:endParaRPr>
                    </a:p>
                  </a:txBody>
                  <a:tcPr/>
                </a:tc>
                <a:extLst>
                  <a:ext uri="{0D108BD9-81ED-4DB2-BD59-A6C34878D82A}">
                    <a16:rowId xmlns:a16="http://schemas.microsoft.com/office/drawing/2014/main" val="10000"/>
                  </a:ext>
                </a:extLst>
              </a:tr>
              <a:tr h="796939">
                <a:tc>
                  <a:txBody>
                    <a:bodyPr/>
                    <a:lstStyle/>
                    <a:p>
                      <a:r>
                        <a:rPr lang="en-US" altLang="zh-CN" sz="2400" dirty="0"/>
                        <a:t>n=1</a:t>
                      </a:r>
                    </a:p>
                    <a:p>
                      <a:r>
                        <a:rPr lang="en-US" altLang="zh-CN" sz="2400" dirty="0"/>
                        <a:t>(one</a:t>
                      </a:r>
                      <a:r>
                        <a:rPr lang="zh-CN" altLang="en-US" sz="2400" dirty="0"/>
                        <a:t> </a:t>
                      </a:r>
                      <a:r>
                        <a:rPr lang="en-US" altLang="zh-CN" sz="2400" dirty="0"/>
                        <a:t>trial)</a:t>
                      </a:r>
                      <a:endParaRPr lang="en-US" sz="2400" dirty="0"/>
                    </a:p>
                  </a:txBody>
                  <a:tcPr/>
                </a:tc>
                <a:tc>
                  <a:txBody>
                    <a:bodyPr/>
                    <a:lstStyle/>
                    <a:p>
                      <a:r>
                        <a:rPr lang="en-US" altLang="zh-CN" sz="2400" dirty="0"/>
                        <a:t>Bernoulli</a:t>
                      </a:r>
                    </a:p>
                    <a:p>
                      <a:r>
                        <a:rPr lang="en-US" sz="2400" dirty="0"/>
                        <a:t>(</a:t>
                      </a:r>
                      <a:r>
                        <a:rPr lang="zh-CN" altLang="en-US" sz="2000" dirty="0"/>
                        <a:t>两点分布</a:t>
                      </a:r>
                      <a:r>
                        <a:rPr lang="en-US" altLang="zh-CN" sz="2000" dirty="0"/>
                        <a:t>)</a:t>
                      </a:r>
                      <a:endParaRPr lang="en-US" sz="2000" dirty="0"/>
                    </a:p>
                  </a:txBody>
                  <a:tcPr/>
                </a:tc>
                <a:tc>
                  <a:txBody>
                    <a:bodyPr/>
                    <a:lstStyle/>
                    <a:p>
                      <a:r>
                        <a:rPr lang="en-US" altLang="zh-CN" sz="2400" dirty="0"/>
                        <a:t>Categorical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P(x=</a:t>
                      </a:r>
                      <a:r>
                        <a:rPr lang="en-US" altLang="zh-CN" sz="2400" dirty="0" err="1"/>
                        <a:t>i</a:t>
                      </a:r>
                      <a:r>
                        <a:rPr lang="en-US" altLang="zh-CN" sz="2400" dirty="0"/>
                        <a:t>)=p</a:t>
                      </a:r>
                      <a:r>
                        <a:rPr lang="en-US" altLang="zh-CN" sz="2400" baseline="-25000" dirty="0"/>
                        <a:t>i</a:t>
                      </a:r>
                      <a:r>
                        <a:rPr lang="zh-CN" altLang="en-US" sz="2400" dirty="0"/>
                        <a:t> </a:t>
                      </a:r>
                      <a:r>
                        <a:rPr lang="en-US" altLang="zh-CN" sz="2400" dirty="0"/>
                        <a:t>,</a:t>
                      </a:r>
                      <a:r>
                        <a:rPr lang="zh-CN" altLang="en-US" sz="2400" dirty="0"/>
                        <a:t>  </a:t>
                      </a:r>
                      <a:r>
                        <a:rPr lang="en-US" altLang="zh-CN" sz="2400" dirty="0"/>
                        <a:t>p</a:t>
                      </a:r>
                      <a:r>
                        <a:rPr lang="en-US" altLang="zh-CN" sz="2400" baseline="-25000" dirty="0"/>
                        <a:t>1</a:t>
                      </a:r>
                      <a:r>
                        <a:rPr lang="en-US" altLang="zh-CN" sz="2400" dirty="0"/>
                        <a:t>+p</a:t>
                      </a:r>
                      <a:r>
                        <a:rPr lang="en-US" altLang="zh-CN" sz="2400" baseline="-25000" dirty="0"/>
                        <a:t>2</a:t>
                      </a:r>
                      <a:r>
                        <a:rPr lang="en-US" altLang="zh-CN" sz="2400" dirty="0"/>
                        <a:t>+…+</a:t>
                      </a:r>
                      <a:r>
                        <a:rPr lang="en-US" altLang="zh-CN" sz="2400" dirty="0" err="1"/>
                        <a:t>p</a:t>
                      </a:r>
                      <a:r>
                        <a:rPr lang="en-US" altLang="zh-CN" sz="2400" baseline="-25000" dirty="0" err="1"/>
                        <a:t>k</a:t>
                      </a:r>
                      <a:r>
                        <a:rPr lang="en-US" altLang="zh-CN" sz="2400" dirty="0"/>
                        <a:t>=1</a:t>
                      </a:r>
                      <a:endParaRPr lang="en-US" sz="2400" dirty="0"/>
                    </a:p>
                  </a:txBody>
                  <a:tcPr/>
                </a:tc>
                <a:extLst>
                  <a:ext uri="{0D108BD9-81ED-4DB2-BD59-A6C34878D82A}">
                    <a16:rowId xmlns:a16="http://schemas.microsoft.com/office/drawing/2014/main" val="10001"/>
                  </a:ext>
                </a:extLst>
              </a:tr>
              <a:tr h="972872">
                <a:tc>
                  <a:txBody>
                    <a:bodyPr/>
                    <a:lstStyle/>
                    <a:p>
                      <a:r>
                        <a:rPr lang="en-US" altLang="zh-CN" sz="2400" dirty="0"/>
                        <a:t>n&gt;1</a:t>
                      </a:r>
                    </a:p>
                    <a:p>
                      <a:r>
                        <a:rPr lang="en-US" altLang="zh-CN" sz="2400" dirty="0"/>
                        <a:t>(n</a:t>
                      </a:r>
                      <a:r>
                        <a:rPr lang="zh-CN" altLang="en-US" sz="2400" dirty="0"/>
                        <a:t> </a:t>
                      </a:r>
                      <a:r>
                        <a:rPr lang="en-US" altLang="zh-CN" sz="2400" dirty="0"/>
                        <a:t>independent</a:t>
                      </a:r>
                      <a:r>
                        <a:rPr lang="zh-CN" altLang="en-US" sz="2400" dirty="0"/>
                        <a:t> </a:t>
                      </a:r>
                      <a:r>
                        <a:rPr lang="en-US" altLang="zh-CN" sz="2400" dirty="0"/>
                        <a:t>trials)</a:t>
                      </a:r>
                      <a:endParaRPr lang="en-US" sz="2400" dirty="0"/>
                    </a:p>
                  </a:txBody>
                  <a:tcPr/>
                </a:tc>
                <a:tc>
                  <a:txBody>
                    <a:bodyPr/>
                    <a:lstStyle/>
                    <a:p>
                      <a:r>
                        <a:rPr lang="en-US" altLang="zh-CN" sz="2400" dirty="0"/>
                        <a:t>Binomial</a:t>
                      </a:r>
                      <a:endParaRPr lang="en-US" sz="2400" dirty="0"/>
                    </a:p>
                  </a:txBody>
                  <a:tcPr/>
                </a:tc>
                <a:tc>
                  <a:txBody>
                    <a:bodyPr/>
                    <a:lstStyle/>
                    <a:p>
                      <a:r>
                        <a:rPr lang="en-US" altLang="zh-CN" sz="2400" dirty="0"/>
                        <a:t>Multinomial</a:t>
                      </a: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228600" y="5655439"/>
            <a:ext cx="9067800" cy="1431161"/>
          </a:xfrm>
          <a:prstGeom prst="rect">
            <a:avLst/>
          </a:prstGeom>
        </p:spPr>
        <p:txBody>
          <a:bodyPr wrap="square">
            <a:spAutoFit/>
          </a:bodyPr>
          <a:lstStyle/>
          <a:p>
            <a:pPr>
              <a:spcBef>
                <a:spcPts val="600"/>
              </a:spcBef>
              <a:spcAft>
                <a:spcPts val="600"/>
              </a:spcAft>
            </a:pPr>
            <a:r>
              <a:rPr lang="en-US" altLang="zh-CN" sz="1600" b="0" dirty="0"/>
              <a:t>NOTE:</a:t>
            </a:r>
            <a:r>
              <a:rPr lang="zh-CN" altLang="en-US" sz="1600" b="0" dirty="0"/>
              <a:t> </a:t>
            </a:r>
            <a:r>
              <a:rPr lang="en-US" altLang="zh-CN" sz="1600" b="0" dirty="0"/>
              <a:t>in</a:t>
            </a:r>
            <a:r>
              <a:rPr lang="zh-CN" altLang="en-US" sz="1600" b="0" dirty="0"/>
              <a:t> </a:t>
            </a:r>
            <a:r>
              <a:rPr lang="en-US" altLang="zh-CN" sz="1600" b="0" dirty="0"/>
              <a:t>NLP</a:t>
            </a:r>
            <a:r>
              <a:rPr lang="en-US" sz="1600" b="0" dirty="0"/>
              <a:t>, the categorical and multinomial distributions are conflated, and it is common to speak of a "multinomial distribution" when a categorical distribution is actually meant. </a:t>
            </a:r>
          </a:p>
          <a:p>
            <a:r>
              <a:rPr lang="en-US" sz="1600" b="0" dirty="0"/>
              <a:t>Its outcome can be expressed as expressed as a "1-of-K" vector (a vector with one element containing a 1 and all other elements containing a 0) </a:t>
            </a:r>
          </a:p>
          <a:p>
            <a:endParaRPr lang="en-US" sz="1800" b="0" dirty="0"/>
          </a:p>
        </p:txBody>
      </p:sp>
      <p:pic>
        <p:nvPicPr>
          <p:cNvPr id="4" name="Picture 3" descr="Screen Shot 2016-10-08 at 10.24.45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4383410"/>
            <a:ext cx="3581399" cy="569590"/>
          </a:xfrm>
          <a:prstGeom prst="rect">
            <a:avLst/>
          </a:prstGeom>
        </p:spPr>
      </p:pic>
      <p:pic>
        <p:nvPicPr>
          <p:cNvPr id="5" name="Picture 4" descr="Screen Shot 2016-10-08 at 10.24.51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935939"/>
            <a:ext cx="6019800" cy="702861"/>
          </a:xfrm>
          <a:prstGeom prst="rect">
            <a:avLst/>
          </a:prstGeom>
        </p:spPr>
      </p:pic>
    </p:spTree>
    <p:extLst>
      <p:ext uri="{BB962C8B-B14F-4D97-AF65-F5344CB8AC3E}">
        <p14:creationId xmlns:p14="http://schemas.microsoft.com/office/powerpoint/2010/main" val="8701235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80</a:t>
            </a:fld>
            <a:endParaRPr sz="984">
              <a:solidFill>
                <a:srgbClr val="BC0031"/>
              </a:solidFill>
            </a:endParaRPr>
          </a:p>
        </p:txBody>
      </p:sp>
      <p:sp>
        <p:nvSpPr>
          <p:cNvPr id="309" name="Shape 309"/>
          <p:cNvSpPr>
            <a:spLocks noGrp="1"/>
          </p:cNvSpPr>
          <p:nvPr>
            <p:ph type="title"/>
          </p:nvPr>
        </p:nvSpPr>
        <p:spPr>
          <a:prstGeom prst="rect">
            <a:avLst/>
          </a:prstGeom>
        </p:spPr>
        <p:txBody>
          <a:bodyPr/>
          <a:lstStyle/>
          <a:p>
            <a:pPr lvl="0">
              <a:defRPr sz="1800" b="0"/>
            </a:pPr>
            <a:r>
              <a:rPr sz="2953" b="1"/>
              <a:t>Topic modeling in social text streams</a:t>
            </a:r>
          </a:p>
        </p:txBody>
      </p:sp>
      <p:sp>
        <p:nvSpPr>
          <p:cNvPr id="310" name="Shape 310"/>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solidFill>
                  <a:srgbClr val="FF2600"/>
                </a:solidFill>
              </a:rPr>
              <a:t>User behavior modeling on Twitter</a:t>
            </a:r>
          </a:p>
          <a:p>
            <a:pPr lvl="0">
              <a:defRPr sz="1800"/>
            </a:pPr>
            <a:r>
              <a:rPr sz="2531"/>
              <a:t>Personalize web search</a:t>
            </a:r>
          </a:p>
        </p:txBody>
      </p:sp>
    </p:spTree>
    <p:extLst>
      <p:ext uri="{BB962C8B-B14F-4D97-AF65-F5344CB8AC3E}">
        <p14:creationId xmlns:p14="http://schemas.microsoft.com/office/powerpoint/2010/main" val="9585754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81</a:t>
            </a:fld>
            <a:endParaRPr sz="984">
              <a:solidFill>
                <a:srgbClr val="BC0031"/>
              </a:solidFill>
            </a:endParaRPr>
          </a:p>
        </p:txBody>
      </p:sp>
      <p:sp>
        <p:nvSpPr>
          <p:cNvPr id="313" name="Shape 313"/>
          <p:cNvSpPr>
            <a:spLocks noGrp="1"/>
          </p:cNvSpPr>
          <p:nvPr>
            <p:ph type="title"/>
          </p:nvPr>
        </p:nvSpPr>
        <p:spPr>
          <a:prstGeom prst="rect">
            <a:avLst/>
          </a:prstGeom>
        </p:spPr>
        <p:txBody>
          <a:bodyPr/>
          <a:lstStyle/>
          <a:p>
            <a:pPr lvl="0">
              <a:defRPr sz="1800" b="0"/>
            </a:pPr>
            <a:r>
              <a:rPr sz="2953" b="1"/>
              <a:t>Application: personalized time-aware tweets summarization</a:t>
            </a:r>
          </a:p>
        </p:txBody>
      </p:sp>
      <p:sp>
        <p:nvSpPr>
          <p:cNvPr id="314" name="Shape 314"/>
          <p:cNvSpPr>
            <a:spLocks noGrp="1"/>
          </p:cNvSpPr>
          <p:nvPr>
            <p:ph type="body" idx="1"/>
          </p:nvPr>
        </p:nvSpPr>
        <p:spPr>
          <a:xfrm>
            <a:off x="685800" y="4272855"/>
            <a:ext cx="7391401" cy="1628776"/>
          </a:xfrm>
          <a:prstGeom prst="rect">
            <a:avLst/>
          </a:prstGeom>
        </p:spPr>
        <p:txBody>
          <a:bodyPr/>
          <a:lstStyle/>
          <a:p>
            <a:pPr lvl="0">
              <a:defRPr sz="1800"/>
            </a:pPr>
            <a:r>
              <a:rPr sz="2531"/>
              <a:t>Data preprocessing</a:t>
            </a:r>
          </a:p>
          <a:p>
            <a:pPr lvl="0">
              <a:defRPr sz="1800"/>
            </a:pPr>
            <a:r>
              <a:rPr sz="2531"/>
              <a:t>Tweets propagation model</a:t>
            </a:r>
          </a:p>
          <a:p>
            <a:pPr lvl="0">
              <a:defRPr sz="1800"/>
            </a:pPr>
            <a:r>
              <a:rPr sz="2531"/>
              <a:t>Document summarization: sentence extraction</a:t>
            </a:r>
          </a:p>
        </p:txBody>
      </p:sp>
      <p:pic>
        <p:nvPicPr>
          <p:cNvPr id="315" name="pasted-image.pdf"/>
          <p:cNvPicPr/>
          <p:nvPr/>
        </p:nvPicPr>
        <p:blipFill>
          <a:blip r:embed="rId2">
            <a:extLst/>
          </a:blip>
          <a:stretch>
            <a:fillRect/>
          </a:stretch>
        </p:blipFill>
        <p:spPr>
          <a:xfrm>
            <a:off x="677168" y="2193726"/>
            <a:ext cx="7027665" cy="1732360"/>
          </a:xfrm>
          <a:prstGeom prst="rect">
            <a:avLst/>
          </a:prstGeom>
          <a:ln w="12700">
            <a:miter lim="400000"/>
          </a:ln>
        </p:spPr>
      </p:pic>
    </p:spTree>
    <p:extLst>
      <p:ext uri="{BB962C8B-B14F-4D97-AF65-F5344CB8AC3E}">
        <p14:creationId xmlns:p14="http://schemas.microsoft.com/office/powerpoint/2010/main" val="46493953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82</a:t>
            </a:fld>
            <a:endParaRPr sz="984">
              <a:solidFill>
                <a:srgbClr val="BC0031"/>
              </a:solidFill>
            </a:endParaRPr>
          </a:p>
        </p:txBody>
      </p:sp>
      <p:sp>
        <p:nvSpPr>
          <p:cNvPr id="318" name="Shape 318"/>
          <p:cNvSpPr>
            <a:spLocks noGrp="1"/>
          </p:cNvSpPr>
          <p:nvPr>
            <p:ph type="title"/>
          </p:nvPr>
        </p:nvSpPr>
        <p:spPr>
          <a:prstGeom prst="rect">
            <a:avLst/>
          </a:prstGeom>
        </p:spPr>
        <p:txBody>
          <a:bodyPr/>
          <a:lstStyle/>
          <a:p>
            <a:pPr lvl="0">
              <a:defRPr sz="1800" b="0"/>
            </a:pPr>
            <a:r>
              <a:rPr sz="2953" b="1"/>
              <a:t>Tweet Propagation Model</a:t>
            </a:r>
          </a:p>
        </p:txBody>
      </p:sp>
      <p:pic>
        <p:nvPicPr>
          <p:cNvPr id="319" name="pasted-image.pdf"/>
          <p:cNvPicPr/>
          <p:nvPr/>
        </p:nvPicPr>
        <p:blipFill>
          <a:blip r:embed="rId2">
            <a:extLst/>
          </a:blip>
          <a:stretch>
            <a:fillRect/>
          </a:stretch>
        </p:blipFill>
        <p:spPr>
          <a:xfrm>
            <a:off x="1983879" y="2344043"/>
            <a:ext cx="4795243" cy="3098602"/>
          </a:xfrm>
          <a:prstGeom prst="rect">
            <a:avLst/>
          </a:prstGeom>
          <a:ln w="12700">
            <a:miter lim="400000"/>
          </a:ln>
        </p:spPr>
      </p:pic>
      <p:sp>
        <p:nvSpPr>
          <p:cNvPr id="320" name="Shape 320"/>
          <p:cNvSpPr/>
          <p:nvPr/>
        </p:nvSpPr>
        <p:spPr>
          <a:xfrm>
            <a:off x="693886" y="2178301"/>
            <a:ext cx="1743107" cy="481797"/>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defRPr sz="3600"/>
            </a:lvl1pPr>
          </a:lstStyle>
          <a:p>
            <a:pPr lvl="0">
              <a:defRPr sz="1800"/>
            </a:pPr>
            <a:r>
              <a:rPr sz="2531"/>
              <a:t>Key idea</a:t>
            </a:r>
          </a:p>
        </p:txBody>
      </p:sp>
    </p:spTree>
    <p:extLst>
      <p:ext uri="{BB962C8B-B14F-4D97-AF65-F5344CB8AC3E}">
        <p14:creationId xmlns:p14="http://schemas.microsoft.com/office/powerpoint/2010/main" val="169317292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83</a:t>
            </a:fld>
            <a:endParaRPr sz="984">
              <a:solidFill>
                <a:srgbClr val="BC0031"/>
              </a:solidFill>
            </a:endParaRPr>
          </a:p>
        </p:txBody>
      </p:sp>
      <p:sp>
        <p:nvSpPr>
          <p:cNvPr id="323" name="Shape 323"/>
          <p:cNvSpPr>
            <a:spLocks noGrp="1"/>
          </p:cNvSpPr>
          <p:nvPr>
            <p:ph type="title"/>
          </p:nvPr>
        </p:nvSpPr>
        <p:spPr>
          <a:prstGeom prst="rect">
            <a:avLst/>
          </a:prstGeom>
        </p:spPr>
        <p:txBody>
          <a:bodyPr/>
          <a:lstStyle/>
          <a:p>
            <a:pPr lvl="0">
              <a:defRPr sz="1800" b="0"/>
            </a:pPr>
            <a:r>
              <a:rPr sz="2953" b="1"/>
              <a:t>Tweet Propagation Model</a:t>
            </a:r>
          </a:p>
        </p:txBody>
      </p:sp>
      <p:pic>
        <p:nvPicPr>
          <p:cNvPr id="324" name="pasted-image.pdf"/>
          <p:cNvPicPr/>
          <p:nvPr/>
        </p:nvPicPr>
        <p:blipFill>
          <a:blip r:embed="rId2">
            <a:extLst/>
          </a:blip>
          <a:stretch>
            <a:fillRect/>
          </a:stretch>
        </p:blipFill>
        <p:spPr>
          <a:xfrm>
            <a:off x="410766" y="1964531"/>
            <a:ext cx="8322469" cy="2928938"/>
          </a:xfrm>
          <a:prstGeom prst="rect">
            <a:avLst/>
          </a:prstGeom>
          <a:ln w="12700">
            <a:miter lim="400000"/>
          </a:ln>
        </p:spPr>
      </p:pic>
      <p:sp>
        <p:nvSpPr>
          <p:cNvPr id="325" name="Shape 325"/>
          <p:cNvSpPr/>
          <p:nvPr/>
        </p:nvSpPr>
        <p:spPr>
          <a:xfrm>
            <a:off x="1271339" y="5053660"/>
            <a:ext cx="6398917" cy="67646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marL="169188" indent="-169188">
              <a:buSzPct val="100000"/>
              <a:buChar char="•"/>
              <a:defRPr sz="1800"/>
            </a:pPr>
            <a:r>
              <a:rPr sz="1898"/>
              <a:t>Probability of user’s interests at each time period</a:t>
            </a:r>
          </a:p>
          <a:p>
            <a:pPr marL="169188" indent="-169188">
              <a:buSzPct val="100000"/>
              <a:buChar char="•"/>
              <a:defRPr sz="1800"/>
            </a:pPr>
            <a:r>
              <a:rPr sz="1898"/>
              <a:t>Probability of topics at each time period </a:t>
            </a:r>
          </a:p>
        </p:txBody>
      </p:sp>
    </p:spTree>
    <p:extLst>
      <p:ext uri="{BB962C8B-B14F-4D97-AF65-F5344CB8AC3E}">
        <p14:creationId xmlns:p14="http://schemas.microsoft.com/office/powerpoint/2010/main" val="85152727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84</a:t>
            </a:fld>
            <a:endParaRPr sz="984">
              <a:solidFill>
                <a:srgbClr val="BC0031"/>
              </a:solidFill>
            </a:endParaRPr>
          </a:p>
        </p:txBody>
      </p:sp>
      <p:sp>
        <p:nvSpPr>
          <p:cNvPr id="328" name="Shape 328"/>
          <p:cNvSpPr>
            <a:spLocks noGrp="1"/>
          </p:cNvSpPr>
          <p:nvPr>
            <p:ph type="title"/>
          </p:nvPr>
        </p:nvSpPr>
        <p:spPr>
          <a:prstGeom prst="rect">
            <a:avLst/>
          </a:prstGeom>
        </p:spPr>
        <p:txBody>
          <a:bodyPr/>
          <a:lstStyle/>
          <a:p>
            <a:pPr lvl="0">
              <a:defRPr sz="1800" b="0"/>
            </a:pPr>
            <a:r>
              <a:rPr sz="2953" b="1"/>
              <a:t>Tweet Propagation Model (1)</a:t>
            </a:r>
          </a:p>
        </p:txBody>
      </p:sp>
      <p:pic>
        <p:nvPicPr>
          <p:cNvPr id="329" name="pasted-image.pdf"/>
          <p:cNvPicPr/>
          <p:nvPr/>
        </p:nvPicPr>
        <p:blipFill>
          <a:blip r:embed="rId2">
            <a:extLst/>
          </a:blip>
          <a:stretch>
            <a:fillRect/>
          </a:stretch>
        </p:blipFill>
        <p:spPr>
          <a:xfrm>
            <a:off x="1394519" y="3367980"/>
            <a:ext cx="6545462" cy="2330649"/>
          </a:xfrm>
          <a:prstGeom prst="rect">
            <a:avLst/>
          </a:prstGeom>
          <a:ln w="12700">
            <a:miter lim="400000"/>
          </a:ln>
        </p:spPr>
      </p:pic>
      <p:pic>
        <p:nvPicPr>
          <p:cNvPr id="330" name="pasted-image.pdf"/>
          <p:cNvPicPr/>
          <p:nvPr/>
        </p:nvPicPr>
        <p:blipFill>
          <a:blip r:embed="rId3">
            <a:extLst/>
          </a:blip>
          <a:stretch>
            <a:fillRect/>
          </a:stretch>
        </p:blipFill>
        <p:spPr>
          <a:xfrm>
            <a:off x="964406" y="2351485"/>
            <a:ext cx="7000875" cy="464344"/>
          </a:xfrm>
          <a:prstGeom prst="rect">
            <a:avLst/>
          </a:prstGeom>
          <a:ln w="12700">
            <a:miter lim="400000"/>
          </a:ln>
        </p:spPr>
      </p:pic>
      <p:pic>
        <p:nvPicPr>
          <p:cNvPr id="331" name="pasted-image.pdf"/>
          <p:cNvPicPr/>
          <p:nvPr/>
        </p:nvPicPr>
        <p:blipFill>
          <a:blip r:embed="rId4">
            <a:extLst/>
          </a:blip>
          <a:stretch>
            <a:fillRect/>
          </a:stretch>
        </p:blipFill>
        <p:spPr>
          <a:xfrm>
            <a:off x="3213199" y="3064371"/>
            <a:ext cx="2741415" cy="508993"/>
          </a:xfrm>
          <a:prstGeom prst="rect">
            <a:avLst/>
          </a:prstGeom>
          <a:ln w="12700">
            <a:miter lim="400000"/>
          </a:ln>
        </p:spPr>
      </p:pic>
    </p:spTree>
    <p:extLst>
      <p:ext uri="{BB962C8B-B14F-4D97-AF65-F5344CB8AC3E}">
        <p14:creationId xmlns:p14="http://schemas.microsoft.com/office/powerpoint/2010/main" val="78782008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asted-image.pdf"/>
          <p:cNvPicPr/>
          <p:nvPr/>
        </p:nvPicPr>
        <p:blipFill>
          <a:blip r:embed="rId2">
            <a:extLst/>
          </a:blip>
          <a:stretch>
            <a:fillRect/>
          </a:stretch>
        </p:blipFill>
        <p:spPr>
          <a:xfrm>
            <a:off x="324445" y="1160860"/>
            <a:ext cx="8304610" cy="4822031"/>
          </a:xfrm>
          <a:prstGeom prst="rect">
            <a:avLst/>
          </a:prstGeom>
          <a:ln w="12700">
            <a:miter lim="400000"/>
          </a:ln>
        </p:spPr>
      </p:pic>
      <p:sp>
        <p:nvSpPr>
          <p:cNvPr id="334" name="Shape 3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85</a:t>
            </a:fld>
            <a:endParaRPr sz="984">
              <a:solidFill>
                <a:srgbClr val="BC0031"/>
              </a:solidFill>
            </a:endParaRPr>
          </a:p>
        </p:txBody>
      </p:sp>
      <p:pic>
        <p:nvPicPr>
          <p:cNvPr id="335" name="pasted-image.pdf"/>
          <p:cNvPicPr/>
          <p:nvPr/>
        </p:nvPicPr>
        <p:blipFill>
          <a:blip r:embed="rId3">
            <a:extLst/>
          </a:blip>
          <a:stretch>
            <a:fillRect/>
          </a:stretch>
        </p:blipFill>
        <p:spPr>
          <a:xfrm>
            <a:off x="26510" y="673145"/>
            <a:ext cx="7995606" cy="5511711"/>
          </a:xfrm>
          <a:prstGeom prst="rect">
            <a:avLst/>
          </a:prstGeom>
          <a:ln w="12700">
            <a:miter lim="400000"/>
          </a:ln>
        </p:spPr>
      </p:pic>
    </p:spTree>
    <p:extLst>
      <p:ext uri="{BB962C8B-B14F-4D97-AF65-F5344CB8AC3E}">
        <p14:creationId xmlns:p14="http://schemas.microsoft.com/office/powerpoint/2010/main" val="165555206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86</a:t>
            </a:fld>
            <a:endParaRPr sz="984">
              <a:solidFill>
                <a:srgbClr val="BC0031"/>
              </a:solidFill>
            </a:endParaRPr>
          </a:p>
        </p:txBody>
      </p:sp>
      <p:sp>
        <p:nvSpPr>
          <p:cNvPr id="338" name="Shape 338"/>
          <p:cNvSpPr>
            <a:spLocks noGrp="1"/>
          </p:cNvSpPr>
          <p:nvPr>
            <p:ph type="title"/>
          </p:nvPr>
        </p:nvSpPr>
        <p:spPr>
          <a:prstGeom prst="rect">
            <a:avLst/>
          </a:prstGeom>
        </p:spPr>
        <p:txBody>
          <a:bodyPr/>
          <a:lstStyle/>
          <a:p>
            <a:pPr lvl="0">
              <a:defRPr sz="1800" b="0"/>
            </a:pPr>
            <a:r>
              <a:rPr sz="2953" b="1"/>
              <a:t>Tweet Propagation Model (2)</a:t>
            </a:r>
          </a:p>
        </p:txBody>
      </p:sp>
      <p:sp>
        <p:nvSpPr>
          <p:cNvPr id="339" name="Shape 339"/>
          <p:cNvSpPr>
            <a:spLocks noGrp="1"/>
          </p:cNvSpPr>
          <p:nvPr>
            <p:ph type="body" idx="1"/>
          </p:nvPr>
        </p:nvSpPr>
        <p:spPr>
          <a:xfrm>
            <a:off x="626269" y="2478881"/>
            <a:ext cx="7891463" cy="3248025"/>
          </a:xfrm>
          <a:prstGeom prst="rect">
            <a:avLst/>
          </a:prstGeom>
        </p:spPr>
        <p:txBody>
          <a:bodyPr/>
          <a:lstStyle/>
          <a:p>
            <a:pPr marL="241093" indent="-241093" defTabSz="321457">
              <a:spcBef>
                <a:spcPts val="0"/>
              </a:spcBef>
              <a:buNone/>
              <a:defRPr sz="1800"/>
            </a:pPr>
            <a:r>
              <a:rPr sz="2531"/>
              <a:t>Gibbs EM sampling is used in the inference process.</a:t>
            </a:r>
          </a:p>
          <a:p>
            <a:pPr marL="241093" indent="-241093" defTabSz="321457">
              <a:spcBef>
                <a:spcPts val="0"/>
              </a:spcBef>
              <a:buNone/>
              <a:defRPr sz="1800"/>
            </a:pPr>
            <a:endParaRPr sz="2531"/>
          </a:p>
          <a:p>
            <a:pPr marL="241093" indent="-241093" defTabSz="321457">
              <a:spcBef>
                <a:spcPts val="0"/>
              </a:spcBef>
              <a:buNone/>
              <a:defRPr sz="1800"/>
            </a:pPr>
            <a:endParaRPr sz="2531"/>
          </a:p>
          <a:p>
            <a:pPr marL="241093" indent="-241093" defTabSz="321457">
              <a:spcBef>
                <a:spcPts val="0"/>
              </a:spcBef>
              <a:buNone/>
              <a:defRPr sz="1800"/>
            </a:pPr>
            <a:endParaRPr sz="2531"/>
          </a:p>
          <a:p>
            <a:pPr marL="241093" indent="-241093" defTabSz="321457">
              <a:spcBef>
                <a:spcPts val="0"/>
              </a:spcBef>
              <a:buNone/>
              <a:defRPr sz="1800"/>
            </a:pPr>
            <a:r>
              <a:rPr sz="2531"/>
              <a:t>Derive parameter </a:t>
            </a:r>
            <a:r>
              <a:rPr sz="2531" i="1"/>
              <a:t>λ</a:t>
            </a:r>
            <a:r>
              <a:rPr sz="2531" i="1" baseline="-5999"/>
              <a:t>u,c,t</a:t>
            </a:r>
            <a:r>
              <a:rPr sz="2531"/>
              <a:t> via Markov random walks</a:t>
            </a:r>
          </a:p>
        </p:txBody>
      </p:sp>
      <p:pic>
        <p:nvPicPr>
          <p:cNvPr id="340" name="pasted-image.pdf"/>
          <p:cNvPicPr/>
          <p:nvPr/>
        </p:nvPicPr>
        <p:blipFill>
          <a:blip r:embed="rId2">
            <a:extLst/>
          </a:blip>
          <a:stretch>
            <a:fillRect/>
          </a:stretch>
        </p:blipFill>
        <p:spPr>
          <a:xfrm>
            <a:off x="888504" y="3165574"/>
            <a:ext cx="7366992" cy="526852"/>
          </a:xfrm>
          <a:prstGeom prst="rect">
            <a:avLst/>
          </a:prstGeom>
          <a:ln w="12700">
            <a:miter lim="400000"/>
          </a:ln>
        </p:spPr>
      </p:pic>
      <p:pic>
        <p:nvPicPr>
          <p:cNvPr id="341" name="pasted-image.pdf"/>
          <p:cNvPicPr/>
          <p:nvPr/>
        </p:nvPicPr>
        <p:blipFill>
          <a:blip r:embed="rId3">
            <a:extLst/>
          </a:blip>
          <a:stretch>
            <a:fillRect/>
          </a:stretch>
        </p:blipFill>
        <p:spPr>
          <a:xfrm>
            <a:off x="1669852" y="4343399"/>
            <a:ext cx="5804297" cy="973337"/>
          </a:xfrm>
          <a:prstGeom prst="rect">
            <a:avLst/>
          </a:prstGeom>
          <a:ln w="12700">
            <a:miter lim="400000"/>
          </a:ln>
        </p:spPr>
      </p:pic>
    </p:spTree>
    <p:extLst>
      <p:ext uri="{BB962C8B-B14F-4D97-AF65-F5344CB8AC3E}">
        <p14:creationId xmlns:p14="http://schemas.microsoft.com/office/powerpoint/2010/main" val="206547634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87</a:t>
            </a:fld>
            <a:endParaRPr sz="984">
              <a:solidFill>
                <a:srgbClr val="BC0031"/>
              </a:solidFill>
            </a:endParaRPr>
          </a:p>
        </p:txBody>
      </p:sp>
      <p:sp>
        <p:nvSpPr>
          <p:cNvPr id="344" name="Shape 344"/>
          <p:cNvSpPr>
            <a:spLocks noGrp="1"/>
          </p:cNvSpPr>
          <p:nvPr>
            <p:ph type="title"/>
          </p:nvPr>
        </p:nvSpPr>
        <p:spPr>
          <a:prstGeom prst="rect">
            <a:avLst/>
          </a:prstGeom>
        </p:spPr>
        <p:txBody>
          <a:bodyPr/>
          <a:lstStyle/>
          <a:p>
            <a:pPr lvl="0">
              <a:defRPr sz="1800" b="0"/>
            </a:pPr>
            <a:r>
              <a:rPr sz="2953" b="1"/>
              <a:t>Approach</a:t>
            </a:r>
          </a:p>
        </p:txBody>
      </p:sp>
      <p:pic>
        <p:nvPicPr>
          <p:cNvPr id="345" name="pasted-image.pdf"/>
          <p:cNvPicPr/>
          <p:nvPr/>
        </p:nvPicPr>
        <p:blipFill>
          <a:blip r:embed="rId2">
            <a:extLst/>
          </a:blip>
          <a:stretch>
            <a:fillRect/>
          </a:stretch>
        </p:blipFill>
        <p:spPr>
          <a:xfrm>
            <a:off x="1948160" y="1867793"/>
            <a:ext cx="5438180" cy="4098727"/>
          </a:xfrm>
          <a:prstGeom prst="rect">
            <a:avLst/>
          </a:prstGeom>
          <a:ln w="12700">
            <a:miter lim="400000"/>
          </a:ln>
        </p:spPr>
      </p:pic>
    </p:spTree>
    <p:extLst>
      <p:ext uri="{BB962C8B-B14F-4D97-AF65-F5344CB8AC3E}">
        <p14:creationId xmlns:p14="http://schemas.microsoft.com/office/powerpoint/2010/main" val="38775985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88</a:t>
            </a:fld>
            <a:endParaRPr sz="984">
              <a:solidFill>
                <a:srgbClr val="BC0031"/>
              </a:solidFill>
            </a:endParaRPr>
          </a:p>
        </p:txBody>
      </p:sp>
      <p:sp>
        <p:nvSpPr>
          <p:cNvPr id="348" name="Shape 348"/>
          <p:cNvSpPr>
            <a:spLocks noGrp="1"/>
          </p:cNvSpPr>
          <p:nvPr>
            <p:ph type="title"/>
          </p:nvPr>
        </p:nvSpPr>
        <p:spPr>
          <a:prstGeom prst="rect">
            <a:avLst/>
          </a:prstGeom>
        </p:spPr>
        <p:txBody>
          <a:bodyPr/>
          <a:lstStyle>
            <a:lvl1pPr defTabSz="457200"/>
          </a:lstStyle>
          <a:p>
            <a:pPr lvl="0">
              <a:defRPr sz="1800" b="0"/>
            </a:pPr>
            <a:r>
              <a:rPr sz="2953" b="1"/>
              <a:t>Overall performance</a:t>
            </a:r>
          </a:p>
        </p:txBody>
      </p:sp>
      <p:pic>
        <p:nvPicPr>
          <p:cNvPr id="349" name="pasted-image.pdf"/>
          <p:cNvPicPr/>
          <p:nvPr/>
        </p:nvPicPr>
        <p:blipFill>
          <a:blip r:embed="rId2">
            <a:extLst/>
          </a:blip>
          <a:stretch>
            <a:fillRect/>
          </a:stretch>
        </p:blipFill>
        <p:spPr>
          <a:xfrm>
            <a:off x="593824" y="2384226"/>
            <a:ext cx="7956352" cy="3214688"/>
          </a:xfrm>
          <a:prstGeom prst="rect">
            <a:avLst/>
          </a:prstGeom>
          <a:ln w="12700">
            <a:miter lim="400000"/>
          </a:ln>
        </p:spPr>
      </p:pic>
    </p:spTree>
    <p:extLst>
      <p:ext uri="{BB962C8B-B14F-4D97-AF65-F5344CB8AC3E}">
        <p14:creationId xmlns:p14="http://schemas.microsoft.com/office/powerpoint/2010/main" val="161446437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984">
                <a:solidFill>
                  <a:srgbClr val="BC0031"/>
                </a:solidFill>
              </a:rPr>
              <a:t>89</a:t>
            </a:fld>
            <a:endParaRPr sz="984">
              <a:solidFill>
                <a:srgbClr val="BC0031"/>
              </a:solidFill>
            </a:endParaRPr>
          </a:p>
        </p:txBody>
      </p:sp>
      <p:sp>
        <p:nvSpPr>
          <p:cNvPr id="352" name="Shape 352"/>
          <p:cNvSpPr>
            <a:spLocks noGrp="1"/>
          </p:cNvSpPr>
          <p:nvPr>
            <p:ph type="title"/>
          </p:nvPr>
        </p:nvSpPr>
        <p:spPr>
          <a:prstGeom prst="rect">
            <a:avLst/>
          </a:prstGeom>
        </p:spPr>
        <p:txBody>
          <a:bodyPr/>
          <a:lstStyle/>
          <a:p>
            <a:pPr lvl="0">
              <a:defRPr sz="1800" b="0"/>
            </a:pPr>
            <a:r>
              <a:rPr sz="2953" b="1"/>
              <a:t>Topic modeling in social text streams</a:t>
            </a:r>
          </a:p>
        </p:txBody>
      </p:sp>
      <p:sp>
        <p:nvSpPr>
          <p:cNvPr id="353" name="Shape 353"/>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t>User behavior modeling on Twitter</a:t>
            </a:r>
          </a:p>
          <a:p>
            <a:pPr lvl="0">
              <a:buClr>
                <a:srgbClr val="FF2600"/>
              </a:buClr>
              <a:defRPr sz="1800"/>
            </a:pPr>
            <a:r>
              <a:rPr sz="2531">
                <a:solidFill>
                  <a:srgbClr val="FF2600"/>
                </a:solidFill>
              </a:rPr>
              <a:t>Personalize web search</a:t>
            </a:r>
          </a:p>
        </p:txBody>
      </p:sp>
    </p:spTree>
    <p:extLst>
      <p:ext uri="{BB962C8B-B14F-4D97-AF65-F5344CB8AC3E}">
        <p14:creationId xmlns:p14="http://schemas.microsoft.com/office/powerpoint/2010/main" val="8468371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65" y="1302774"/>
            <a:ext cx="8309679" cy="4199603"/>
          </a:xfrm>
          <a:prstGeom prst="rect">
            <a:avLst/>
          </a:prstGeom>
        </p:spPr>
      </p:pic>
    </p:spTree>
    <p:extLst>
      <p:ext uri="{BB962C8B-B14F-4D97-AF65-F5344CB8AC3E}">
        <p14:creationId xmlns:p14="http://schemas.microsoft.com/office/powerpoint/2010/main" val="1653090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p:cNvSpPr>
          <p:nvPr>
            <p:ph type="body" idx="1"/>
          </p:nvPr>
        </p:nvSpPr>
        <p:spPr>
          <a:xfrm>
            <a:off x="685799" y="1523405"/>
            <a:ext cx="7907417" cy="5075635"/>
          </a:xfrm>
          <a:prstGeom prst="rect">
            <a:avLst/>
          </a:prstGeom>
        </p:spPr>
        <p:txBody>
          <a:bodyPr/>
          <a:lstStyle/>
          <a:p>
            <a:pPr lvl="0">
              <a:defRPr sz="1800"/>
            </a:pPr>
            <a:endParaRPr sz="2109" b="1"/>
          </a:p>
          <a:p>
            <a:pPr lvl="1">
              <a:defRPr sz="1800"/>
            </a:pPr>
            <a:r>
              <a:rPr sz="1969"/>
              <a:t>click documents</a:t>
            </a:r>
          </a:p>
          <a:p>
            <a:pPr lvl="1">
              <a:defRPr sz="1800"/>
            </a:pPr>
            <a:r>
              <a:rPr sz="1969"/>
              <a:t>social networks</a:t>
            </a:r>
          </a:p>
          <a:p>
            <a:pPr lvl="1">
              <a:defRPr sz="1800"/>
            </a:pPr>
            <a:r>
              <a:rPr sz="1969"/>
              <a:t>time</a:t>
            </a:r>
          </a:p>
        </p:txBody>
      </p:sp>
      <p:pic>
        <p:nvPicPr>
          <p:cNvPr id="356" name="image39.png"/>
          <p:cNvPicPr/>
          <p:nvPr/>
        </p:nvPicPr>
        <p:blipFill>
          <a:blip r:embed="rId2">
            <a:extLst/>
          </a:blip>
          <a:stretch>
            <a:fillRect/>
          </a:stretch>
        </p:blipFill>
        <p:spPr>
          <a:xfrm>
            <a:off x="5405391" y="2487021"/>
            <a:ext cx="2465895" cy="2271042"/>
          </a:xfrm>
          <a:prstGeom prst="rect">
            <a:avLst/>
          </a:prstGeom>
          <a:ln w="25400">
            <a:solidFill>
              <a:srgbClr val="942192"/>
            </a:solidFill>
            <a:miter lim="400000"/>
          </a:ln>
        </p:spPr>
      </p:pic>
      <p:pic>
        <p:nvPicPr>
          <p:cNvPr id="357" name="image10.png"/>
          <p:cNvPicPr/>
          <p:nvPr/>
        </p:nvPicPr>
        <p:blipFill>
          <a:blip r:embed="rId3">
            <a:extLst/>
          </a:blip>
          <a:stretch>
            <a:fillRect/>
          </a:stretch>
        </p:blipFill>
        <p:spPr>
          <a:xfrm>
            <a:off x="410657" y="5462718"/>
            <a:ext cx="705019" cy="965351"/>
          </a:xfrm>
          <a:prstGeom prst="rect">
            <a:avLst/>
          </a:prstGeom>
          <a:ln w="12700">
            <a:miter lim="400000"/>
          </a:ln>
        </p:spPr>
      </p:pic>
      <p:pic>
        <p:nvPicPr>
          <p:cNvPr id="358" name="image10.png"/>
          <p:cNvPicPr/>
          <p:nvPr/>
        </p:nvPicPr>
        <p:blipFill>
          <a:blip r:embed="rId3">
            <a:extLst/>
          </a:blip>
          <a:stretch>
            <a:fillRect/>
          </a:stretch>
        </p:blipFill>
        <p:spPr>
          <a:xfrm>
            <a:off x="3743716" y="5462718"/>
            <a:ext cx="705019" cy="965351"/>
          </a:xfrm>
          <a:prstGeom prst="rect">
            <a:avLst/>
          </a:prstGeom>
          <a:ln w="12700">
            <a:miter lim="400000"/>
          </a:ln>
        </p:spPr>
      </p:pic>
      <p:pic>
        <p:nvPicPr>
          <p:cNvPr id="359" name="image10.png"/>
          <p:cNvPicPr/>
          <p:nvPr/>
        </p:nvPicPr>
        <p:blipFill>
          <a:blip r:embed="rId3">
            <a:extLst/>
          </a:blip>
          <a:stretch>
            <a:fillRect/>
          </a:stretch>
        </p:blipFill>
        <p:spPr>
          <a:xfrm>
            <a:off x="1195325" y="5462718"/>
            <a:ext cx="705019" cy="965351"/>
          </a:xfrm>
          <a:prstGeom prst="rect">
            <a:avLst/>
          </a:prstGeom>
          <a:ln w="12700">
            <a:miter lim="400000"/>
          </a:ln>
        </p:spPr>
      </p:pic>
      <p:pic>
        <p:nvPicPr>
          <p:cNvPr id="360" name="image10.png"/>
          <p:cNvPicPr/>
          <p:nvPr/>
        </p:nvPicPr>
        <p:blipFill>
          <a:blip r:embed="rId3">
            <a:extLst/>
          </a:blip>
          <a:stretch>
            <a:fillRect/>
          </a:stretch>
        </p:blipFill>
        <p:spPr>
          <a:xfrm>
            <a:off x="4586548" y="5462718"/>
            <a:ext cx="705019" cy="965351"/>
          </a:xfrm>
          <a:prstGeom prst="rect">
            <a:avLst/>
          </a:prstGeom>
          <a:ln w="12700">
            <a:miter lim="400000"/>
          </a:ln>
        </p:spPr>
      </p:pic>
      <p:pic>
        <p:nvPicPr>
          <p:cNvPr id="361" name="image10.png"/>
          <p:cNvPicPr/>
          <p:nvPr/>
        </p:nvPicPr>
        <p:blipFill>
          <a:blip r:embed="rId3">
            <a:extLst/>
          </a:blip>
          <a:stretch>
            <a:fillRect/>
          </a:stretch>
        </p:blipFill>
        <p:spPr>
          <a:xfrm>
            <a:off x="2883023" y="5462718"/>
            <a:ext cx="705019" cy="965351"/>
          </a:xfrm>
          <a:prstGeom prst="rect">
            <a:avLst/>
          </a:prstGeom>
          <a:ln w="12700">
            <a:miter lim="400000"/>
          </a:ln>
        </p:spPr>
      </p:pic>
      <p:pic>
        <p:nvPicPr>
          <p:cNvPr id="362" name="image10.png"/>
          <p:cNvPicPr/>
          <p:nvPr/>
        </p:nvPicPr>
        <p:blipFill>
          <a:blip r:embed="rId3">
            <a:extLst/>
          </a:blip>
          <a:stretch>
            <a:fillRect/>
          </a:stretch>
        </p:blipFill>
        <p:spPr>
          <a:xfrm>
            <a:off x="2039174" y="5462718"/>
            <a:ext cx="705019" cy="965351"/>
          </a:xfrm>
          <a:prstGeom prst="rect">
            <a:avLst/>
          </a:prstGeom>
          <a:ln w="12700">
            <a:miter lim="400000"/>
          </a:ln>
        </p:spPr>
      </p:pic>
      <p:pic>
        <p:nvPicPr>
          <p:cNvPr id="363" name="image12.png"/>
          <p:cNvPicPr/>
          <p:nvPr/>
        </p:nvPicPr>
        <p:blipFill>
          <a:blip r:embed="rId4">
            <a:extLst/>
          </a:blip>
          <a:stretch>
            <a:fillRect/>
          </a:stretch>
        </p:blipFill>
        <p:spPr>
          <a:xfrm>
            <a:off x="2403127" y="3100203"/>
            <a:ext cx="817867" cy="1044679"/>
          </a:xfrm>
          <a:prstGeom prst="rect">
            <a:avLst/>
          </a:prstGeom>
          <a:ln w="12700">
            <a:miter lim="400000"/>
          </a:ln>
        </p:spPr>
      </p:pic>
      <p:sp>
        <p:nvSpPr>
          <p:cNvPr id="364" name="Shape 364"/>
          <p:cNvSpPr/>
          <p:nvPr/>
        </p:nvSpPr>
        <p:spPr>
          <a:xfrm>
            <a:off x="2875425" y="4500371"/>
            <a:ext cx="4286" cy="606858"/>
          </a:xfrm>
          <a:prstGeom prst="line">
            <a:avLst/>
          </a:prstGeom>
          <a:ln w="101600">
            <a:solidFill/>
            <a:round/>
          </a:ln>
        </p:spPr>
        <p:txBody>
          <a:bodyPr lIns="32145" tIns="32145" rIns="32145" bIns="32145"/>
          <a:lstStyle/>
          <a:p>
            <a:pPr defTabSz="321457">
              <a:defRPr sz="1200">
                <a:latin typeface="+mj-lt"/>
                <a:ea typeface="+mj-ea"/>
                <a:cs typeface="+mj-cs"/>
                <a:sym typeface="Helvetica"/>
              </a:defRPr>
            </a:pPr>
            <a:endParaRPr sz="844"/>
          </a:p>
        </p:txBody>
      </p:sp>
      <p:sp>
        <p:nvSpPr>
          <p:cNvPr id="365" name="Shape 365"/>
          <p:cNvSpPr/>
          <p:nvPr/>
        </p:nvSpPr>
        <p:spPr>
          <a:xfrm>
            <a:off x="685800" y="1295400"/>
            <a:ext cx="7391401" cy="1219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defRPr sz="4200" b="1"/>
            </a:lvl1pPr>
          </a:lstStyle>
          <a:p>
            <a:pPr lvl="0">
              <a:defRPr sz="1800" b="0"/>
            </a:pPr>
            <a:r>
              <a:rPr sz="2953"/>
              <a:t>Personalized web search</a:t>
            </a:r>
          </a:p>
        </p:txBody>
      </p:sp>
    </p:spTree>
    <p:extLst>
      <p:ext uri="{BB962C8B-B14F-4D97-AF65-F5344CB8AC3E}">
        <p14:creationId xmlns:p14="http://schemas.microsoft.com/office/powerpoint/2010/main" val="141812029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5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5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6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36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advAuto="0"/>
      <p:bldP spid="358" grpId="0" animBg="1" advAuto="0"/>
      <p:bldP spid="359" grpId="0" animBg="1" advAuto="0"/>
      <p:bldP spid="360" grpId="0" animBg="1" advAuto="0"/>
      <p:bldP spid="361" grpId="0" animBg="1" advAuto="0"/>
      <p:bldP spid="362" grpId="0" animBg="1" advAuto="0"/>
      <p:bldP spid="363" grpId="0" animBg="1" advAuto="0"/>
      <p:bldP spid="364"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p:cNvSpPr>
          <p:nvPr>
            <p:ph type="body" idx="1"/>
          </p:nvPr>
        </p:nvSpPr>
        <p:spPr>
          <a:prstGeom prst="rect">
            <a:avLst/>
          </a:prstGeom>
        </p:spPr>
        <p:txBody>
          <a:bodyPr/>
          <a:lstStyle/>
          <a:p>
            <a:pPr lvl="0"/>
            <a:endParaRPr/>
          </a:p>
        </p:txBody>
      </p:sp>
      <p:sp>
        <p:nvSpPr>
          <p:cNvPr id="368" name="Shape 368"/>
          <p:cNvSpPr>
            <a:spLocks noGrp="1"/>
          </p:cNvSpPr>
          <p:nvPr>
            <p:ph type="title"/>
          </p:nvPr>
        </p:nvSpPr>
        <p:spPr>
          <a:prstGeom prst="rect">
            <a:avLst/>
          </a:prstGeom>
        </p:spPr>
        <p:txBody>
          <a:bodyPr/>
          <a:lstStyle>
            <a:lvl1pPr>
              <a:defRPr>
                <a:solidFill>
                  <a:srgbClr val="000000"/>
                </a:solidFill>
              </a:defRPr>
            </a:lvl1pPr>
          </a:lstStyle>
          <a:p>
            <a:pPr lvl="0">
              <a:defRPr sz="1800" b="0"/>
            </a:pPr>
            <a:r>
              <a:rPr sz="2953" b="1"/>
              <a:t>User based topic model</a:t>
            </a:r>
          </a:p>
        </p:txBody>
      </p:sp>
      <p:pic>
        <p:nvPicPr>
          <p:cNvPr id="369" name="72D7E086-7467-4A87-BE9F-291E93779E80.png"/>
          <p:cNvPicPr/>
          <p:nvPr/>
        </p:nvPicPr>
        <p:blipFill>
          <a:blip r:embed="rId2">
            <a:extLst/>
          </a:blip>
          <a:stretch>
            <a:fillRect/>
          </a:stretch>
        </p:blipFill>
        <p:spPr>
          <a:xfrm>
            <a:off x="681693" y="1542724"/>
            <a:ext cx="4223026" cy="2763761"/>
          </a:xfrm>
          <a:prstGeom prst="rect">
            <a:avLst/>
          </a:prstGeom>
          <a:ln w="25400">
            <a:solidFill>
              <a:srgbClr val="942192"/>
            </a:solidFill>
            <a:miter lim="400000"/>
          </a:ln>
        </p:spPr>
      </p:pic>
      <p:pic>
        <p:nvPicPr>
          <p:cNvPr id="370" name="31044FD0-D3F3-4CDE-8AEA-C0B3A29A36FE.png"/>
          <p:cNvPicPr/>
          <p:nvPr/>
        </p:nvPicPr>
        <p:blipFill>
          <a:blip r:embed="rId3">
            <a:extLst/>
          </a:blip>
          <a:stretch>
            <a:fillRect/>
          </a:stretch>
        </p:blipFill>
        <p:spPr>
          <a:xfrm>
            <a:off x="686944" y="4459523"/>
            <a:ext cx="6041325" cy="2233701"/>
          </a:xfrm>
          <a:prstGeom prst="rect">
            <a:avLst/>
          </a:prstGeom>
          <a:ln w="25400">
            <a:solidFill>
              <a:srgbClr val="942192"/>
            </a:solidFill>
            <a:miter lim="400000"/>
          </a:ln>
        </p:spPr>
      </p:pic>
      <p:pic>
        <p:nvPicPr>
          <p:cNvPr id="371" name="7A62A06A-7BE4-4A11-AFD0-8DD464A291A4.png"/>
          <p:cNvPicPr/>
          <p:nvPr/>
        </p:nvPicPr>
        <p:blipFill>
          <a:blip r:embed="rId4">
            <a:extLst/>
          </a:blip>
          <a:stretch>
            <a:fillRect/>
          </a:stretch>
        </p:blipFill>
        <p:spPr>
          <a:xfrm>
            <a:off x="5241727" y="1573674"/>
            <a:ext cx="3400149" cy="716255"/>
          </a:xfrm>
          <a:prstGeom prst="rect">
            <a:avLst/>
          </a:prstGeom>
          <a:ln w="25400">
            <a:solidFill>
              <a:srgbClr val="942192"/>
            </a:solidFill>
            <a:miter lim="400000"/>
          </a:ln>
        </p:spPr>
      </p:pic>
      <p:pic>
        <p:nvPicPr>
          <p:cNvPr id="372" name="C667D978-DA70-4C1B-A25F-D6EB7D52615C.png"/>
          <p:cNvPicPr/>
          <p:nvPr/>
        </p:nvPicPr>
        <p:blipFill>
          <a:blip r:embed="rId5">
            <a:extLst/>
          </a:blip>
          <a:stretch>
            <a:fillRect/>
          </a:stretch>
        </p:blipFill>
        <p:spPr>
          <a:xfrm>
            <a:off x="5271920" y="3080418"/>
            <a:ext cx="3225612" cy="588615"/>
          </a:xfrm>
          <a:prstGeom prst="rect">
            <a:avLst/>
          </a:prstGeom>
          <a:ln w="25400">
            <a:solidFill>
              <a:srgbClr val="942192"/>
            </a:solidFill>
            <a:miter lim="400000"/>
          </a:ln>
        </p:spPr>
      </p:pic>
    </p:spTree>
    <p:extLst>
      <p:ext uri="{BB962C8B-B14F-4D97-AF65-F5344CB8AC3E}">
        <p14:creationId xmlns:p14="http://schemas.microsoft.com/office/powerpoint/2010/main" val="15742500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body" idx="1"/>
          </p:nvPr>
        </p:nvSpPr>
        <p:spPr>
          <a:prstGeom prst="rect">
            <a:avLst/>
          </a:prstGeom>
        </p:spPr>
        <p:txBody>
          <a:bodyPr/>
          <a:lstStyle/>
          <a:p>
            <a:pPr lvl="0"/>
            <a:endParaRPr/>
          </a:p>
        </p:txBody>
      </p:sp>
      <p:sp>
        <p:nvSpPr>
          <p:cNvPr id="375" name="Shape 375"/>
          <p:cNvSpPr>
            <a:spLocks noGrp="1"/>
          </p:cNvSpPr>
          <p:nvPr>
            <p:ph type="title"/>
          </p:nvPr>
        </p:nvSpPr>
        <p:spPr>
          <a:prstGeom prst="rect">
            <a:avLst/>
          </a:prstGeom>
        </p:spPr>
        <p:txBody>
          <a:bodyPr/>
          <a:lstStyle/>
          <a:p>
            <a:pPr lvl="0">
              <a:defRPr sz="1800" b="0">
                <a:solidFill>
                  <a:srgbClr val="000000"/>
                </a:solidFill>
              </a:defRPr>
            </a:pPr>
            <a:r>
              <a:rPr sz="2953" b="1">
                <a:solidFill>
                  <a:srgbClr val="BC0031"/>
                </a:solidFill>
              </a:rPr>
              <a:t>User based topic model</a:t>
            </a:r>
          </a:p>
        </p:txBody>
      </p:sp>
      <p:pic>
        <p:nvPicPr>
          <p:cNvPr id="376" name="DB500428-BEDC-4A02-868C-B93B5E0BFC71.png"/>
          <p:cNvPicPr/>
          <p:nvPr/>
        </p:nvPicPr>
        <p:blipFill>
          <a:blip r:embed="rId2">
            <a:extLst/>
          </a:blip>
          <a:stretch>
            <a:fillRect/>
          </a:stretch>
        </p:blipFill>
        <p:spPr>
          <a:xfrm>
            <a:off x="677993" y="2204708"/>
            <a:ext cx="7557616" cy="1162711"/>
          </a:xfrm>
          <a:prstGeom prst="rect">
            <a:avLst/>
          </a:prstGeom>
          <a:ln w="25400">
            <a:solidFill>
              <a:srgbClr val="942192"/>
            </a:solidFill>
            <a:miter lim="400000"/>
          </a:ln>
        </p:spPr>
      </p:pic>
      <p:pic>
        <p:nvPicPr>
          <p:cNvPr id="377" name="8572E93F-4FD2-4A68-8EB1-9921C740D696.png"/>
          <p:cNvPicPr/>
          <p:nvPr/>
        </p:nvPicPr>
        <p:blipFill>
          <a:blip r:embed="rId3">
            <a:extLst/>
          </a:blip>
          <a:stretch>
            <a:fillRect/>
          </a:stretch>
        </p:blipFill>
        <p:spPr>
          <a:xfrm>
            <a:off x="685799" y="3589735"/>
            <a:ext cx="7611695" cy="1162711"/>
          </a:xfrm>
          <a:prstGeom prst="rect">
            <a:avLst/>
          </a:prstGeom>
          <a:ln w="25400">
            <a:solidFill>
              <a:srgbClr val="942192"/>
            </a:solidFill>
            <a:miter lim="400000"/>
          </a:ln>
        </p:spPr>
      </p:pic>
      <p:pic>
        <p:nvPicPr>
          <p:cNvPr id="378" name="9667C570-8720-473C-8CC3-56F2079DB58D.png"/>
          <p:cNvPicPr/>
          <p:nvPr/>
        </p:nvPicPr>
        <p:blipFill>
          <a:blip r:embed="rId4">
            <a:extLst/>
          </a:blip>
          <a:stretch>
            <a:fillRect/>
          </a:stretch>
        </p:blipFill>
        <p:spPr>
          <a:xfrm>
            <a:off x="692543" y="5036138"/>
            <a:ext cx="7758914" cy="1211685"/>
          </a:xfrm>
          <a:prstGeom prst="rect">
            <a:avLst/>
          </a:prstGeom>
          <a:ln w="25400">
            <a:solidFill>
              <a:srgbClr val="942192"/>
            </a:solidFill>
            <a:miter lim="400000"/>
          </a:ln>
        </p:spPr>
      </p:pic>
    </p:spTree>
    <p:extLst>
      <p:ext uri="{BB962C8B-B14F-4D97-AF65-F5344CB8AC3E}">
        <p14:creationId xmlns:p14="http://schemas.microsoft.com/office/powerpoint/2010/main" val="142197527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1048" t="-451"/>
          </a:stretch>
        </a:blipFill>
        <a:ln>
          <a:noFill/>
        </a:ln>
        <a:extLst>
          <a:ext uri="{91240B29-F687-4f45-9708-019B960494DF}">
            <a14:hiddenLine xmlns:a14="http://schemas.microsoft.com/office/drawing/2010/main" xmlns="" w="9525">
              <a:solidFill>
                <a:srgbClr val="000000"/>
              </a:solidFill>
              <a:miter lim="800000"/>
              <a:headEnd/>
              <a:tailEnd/>
            </a14:hiddenLine>
          </a:ext>
        </a:extLst>
      </a:spPr>
      <a:bodyPr/>
      <a:lstStyle>
        <a:defPPr>
          <a:defRPr i="1">
            <a:noFill/>
          </a:defRPr>
        </a:defPPr>
      </a:lst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146499164</TotalTime>
  <Pages>3</Pages>
  <Words>3102</Words>
  <Application>Microsoft Office PowerPoint</Application>
  <PresentationFormat>全屏显示(4:3)</PresentationFormat>
  <Paragraphs>531</Paragraphs>
  <Slides>92</Slides>
  <Notes>36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2" baseType="lpstr">
      <vt:lpstr>Arial Unicode MS</vt:lpstr>
      <vt:lpstr>宋体</vt:lpstr>
      <vt:lpstr>Arial</vt:lpstr>
      <vt:lpstr>Calibri</vt:lpstr>
      <vt:lpstr>Courier New</vt:lpstr>
      <vt:lpstr>Helvetica</vt:lpstr>
      <vt:lpstr>Times New Roman</vt:lpstr>
      <vt:lpstr>Office Theme</vt:lpstr>
      <vt:lpstr>Document</vt:lpstr>
      <vt:lpstr>Equation</vt:lpstr>
      <vt:lpstr>Data Mining</vt:lpstr>
      <vt:lpstr>Goal of Topic Modeling</vt:lpstr>
      <vt:lpstr>Probabilistic Topic Modeling</vt:lpstr>
      <vt:lpstr>Model Document as a sample of mixed topics</vt:lpstr>
      <vt:lpstr>LDA: Latent Dirichlet Allocation</vt:lpstr>
      <vt:lpstr>Topic Modeling</vt:lpstr>
      <vt:lpstr>Topic Models vs DR techniques</vt:lpstr>
      <vt:lpstr>Useful Distributions</vt:lpstr>
      <vt:lpstr>Bernoulli distribution</vt:lpstr>
      <vt:lpstr>Bernoulli distribution</vt:lpstr>
      <vt:lpstr>Bernoulli distribution</vt:lpstr>
      <vt:lpstr>Categorical distribution</vt:lpstr>
      <vt:lpstr>Binomial distribution</vt:lpstr>
      <vt:lpstr>Example of Binomial distribution</vt:lpstr>
      <vt:lpstr>Binomial distribution</vt:lpstr>
      <vt:lpstr>Multinomial distribution</vt:lpstr>
      <vt:lpstr>Multinomial distribution</vt:lpstr>
      <vt:lpstr>Intuition</vt:lpstr>
      <vt:lpstr>Generative vs Discriminative Model</vt:lpstr>
      <vt:lpstr>Recall SVD</vt:lpstr>
      <vt:lpstr>pLSI, probabilistic LSI (aspect model)</vt:lpstr>
      <vt:lpstr>Latent Semantic Analysis (LSA) (Deerwester et al., 1990)</vt:lpstr>
      <vt:lpstr>TFIDF (Term Frequency-Inverse Document Frequency)</vt:lpstr>
      <vt:lpstr>pLSI vs LSI (SVD)</vt:lpstr>
      <vt:lpstr>pLSI discussion</vt:lpstr>
      <vt:lpstr>Outline</vt:lpstr>
      <vt:lpstr>LDA, a mixed-membership model</vt:lpstr>
      <vt:lpstr>Document generation process</vt:lpstr>
      <vt:lpstr>Document generation process</vt:lpstr>
      <vt:lpstr>θ Distribution</vt:lpstr>
      <vt:lpstr>Dirichlet Prior</vt:lpstr>
      <vt:lpstr>Dirichlet Distribution</vt:lpstr>
      <vt:lpstr>PowerPoint 演示文稿</vt:lpstr>
      <vt:lpstr>PowerPoint 演示文稿</vt:lpstr>
      <vt:lpstr>PowerPoint 演示文稿</vt:lpstr>
      <vt:lpstr>PowerPoint 演示文稿</vt:lpstr>
      <vt:lpstr>LDA, generative process illustration</vt:lpstr>
      <vt:lpstr>LDA, Graphical model</vt:lpstr>
      <vt:lpstr>pLSI vs LDA</vt:lpstr>
      <vt:lpstr>Outline</vt:lpstr>
      <vt:lpstr>Posterior Distribution</vt:lpstr>
      <vt:lpstr>Joint distribution</vt:lpstr>
      <vt:lpstr>Approximate Inference Techniques</vt:lpstr>
      <vt:lpstr>Gibbs Sampling</vt:lpstr>
      <vt:lpstr>Gibbs Sampling for LDA</vt:lpstr>
      <vt:lpstr>Gibbs Sampling for LDA</vt:lpstr>
      <vt:lpstr>PowerPoint 演示文稿</vt:lpstr>
      <vt:lpstr>PowerPoint 演示文稿</vt:lpstr>
      <vt:lpstr>The procedure of learning LDA by Gibbs sampling</vt:lpstr>
      <vt:lpstr>Outline</vt:lpstr>
      <vt:lpstr>LDA relevant</vt:lpstr>
      <vt:lpstr>Interesting papers about LDA</vt:lpstr>
      <vt:lpstr>Applications</vt:lpstr>
      <vt:lpstr> </vt:lpstr>
      <vt:lpstr>LDA for short text</vt:lpstr>
      <vt:lpstr>Gibbs Sampling for LDA</vt:lpstr>
      <vt:lpstr>Applications</vt:lpstr>
      <vt:lpstr>LDA-Based Document Models for Ad-hoc Retrieval</vt:lpstr>
      <vt:lpstr>LDA retrieval model</vt:lpstr>
      <vt:lpstr>LDA retrieval model</vt:lpstr>
      <vt:lpstr>LDA retrieval model</vt:lpstr>
      <vt:lpstr>LDA-Based Document Models for Ad-hoc Retrieval</vt:lpstr>
      <vt:lpstr>LDA-Based Document Models for Ad-hoc Retrieval</vt:lpstr>
      <vt:lpstr>Topic models for query expansion</vt:lpstr>
      <vt:lpstr>Topic models for query expansion</vt:lpstr>
      <vt:lpstr>Query expansion</vt:lpstr>
      <vt:lpstr>Topic models for query expansion</vt:lpstr>
      <vt:lpstr>Topic models for query expansion</vt:lpstr>
      <vt:lpstr>PowerPoint 演示文稿</vt:lpstr>
      <vt:lpstr>Topic models for query expansion</vt:lpstr>
      <vt:lpstr>Topic models for query expansion</vt:lpstr>
      <vt:lpstr>Outline</vt:lpstr>
      <vt:lpstr>Topic models in social text streams</vt:lpstr>
      <vt:lpstr>Topic modeling in social text streams</vt:lpstr>
      <vt:lpstr>Dynamic topic modeling</vt:lpstr>
      <vt:lpstr>Application: Hierarchical multi-label classification on social text streams</vt:lpstr>
      <vt:lpstr>Hierarchical multi-label classification on social text streams</vt:lpstr>
      <vt:lpstr>Experimental setup</vt:lpstr>
      <vt:lpstr>Time-aware topic extraction (1)</vt:lpstr>
      <vt:lpstr>Topic modeling in social text streams</vt:lpstr>
      <vt:lpstr>Application: personalized time-aware tweets summarization</vt:lpstr>
      <vt:lpstr>Tweet Propagation Model</vt:lpstr>
      <vt:lpstr>Tweet Propagation Model</vt:lpstr>
      <vt:lpstr>Tweet Propagation Model (1)</vt:lpstr>
      <vt:lpstr>PowerPoint 演示文稿</vt:lpstr>
      <vt:lpstr>Tweet Propagation Model (2)</vt:lpstr>
      <vt:lpstr>Approach</vt:lpstr>
      <vt:lpstr>Overall performance</vt:lpstr>
      <vt:lpstr>Topic modeling in social text streams</vt:lpstr>
      <vt:lpstr>PowerPoint 演示文稿</vt:lpstr>
      <vt:lpstr>User based topic model</vt:lpstr>
      <vt:lpstr>User based topic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CS340 Data Mining: Dimensionality Reduction--Xiangliang Zhang</dc:title>
  <dc:subject>Dimensionality Reduction</dc:subject>
  <dc:creator>Xiangliang Zhang</dc:creator>
  <cp:lastModifiedBy>zheng xianqi</cp:lastModifiedBy>
  <cp:revision>2243</cp:revision>
  <cp:lastPrinted>2001-08-28T17:59:37Z</cp:lastPrinted>
  <dcterms:created xsi:type="dcterms:W3CDTF">1998-03-18T13:44:31Z</dcterms:created>
  <dcterms:modified xsi:type="dcterms:W3CDTF">2019-04-17T01:47:28Z</dcterms:modified>
</cp:coreProperties>
</file>